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6799500"/>
  <p:notesSz cx="6858000" cy="9144000"/>
  <p:embeddedFontLst>
    <p:embeddedFont>
      <p:font typeface="Pretendard" panose="020B0600000101010101" charset="-127"/>
      <p:regular r:id="rId4"/>
      <p:bold r:id="rId5"/>
    </p:embeddedFont>
  </p:embeddedFontLst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756" y="-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ICCT2026_English(1).docx. Sections I, III, IV, and V; original Figs. 1–6; Eqs. (2), (3), (5), and (7); Table 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3E9A9-A8AB-452B-A539-D2E1AFA7A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947" y="7659088"/>
            <a:ext cx="27539395" cy="16293159"/>
          </a:xfrm>
        </p:spPr>
        <p:txBody>
          <a:bodyPr anchor="b"/>
          <a:lstStyle>
            <a:lvl1pPr algn="ctr">
              <a:buNone/>
              <a:defRPr sz="21259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FC374C-91EC-4922-8433-7CDA62ACE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4580574"/>
            <a:ext cx="24299466" cy="11299043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648E4-BD5A-4386-9CDA-09AE3AA901E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64089-B4B5-41DD-B38B-FAB129FA6C2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0E970-AC39-47DA-8AF8-5E6E4C0E33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68F5-5A52-4B68-B137-46226D47A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7A7C5-38C0-4C09-8B40-D17432710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7FF94-36BD-468A-B15F-D477F067725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DEBEF-279A-4751-AE49-2A6B4C9945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27CE5-619E-4A42-BD51-E33B3A4CB7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9FD4-5FCB-46BC-93E2-F3A804C2B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8" y="11667389"/>
            <a:ext cx="27944386" cy="19467289"/>
          </a:xfrm>
        </p:spPr>
        <p:txBody>
          <a:bodyPr anchor="b"/>
          <a:lstStyle>
            <a:lvl1pPr>
              <a:buNone/>
              <a:defRPr sz="21259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5133D-6755-463D-8CA1-51780F91F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8" y="31318846"/>
            <a:ext cx="27944386" cy="10237387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7D2BF-9615-49C6-A2FE-30037EDF981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49F23-1DFB-44A5-B482-9887AE9194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A07CE-3C98-4CAF-B11A-508D171E0B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74B8-195D-4263-9309-D1EF491DE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9C990-4753-4B3A-A871-9F857D684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451" y="12458200"/>
            <a:ext cx="13769697" cy="2969385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80EC47-B382-44D8-A0E0-B55A22180BE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6402140" y="12458200"/>
            <a:ext cx="13769697" cy="29693853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423A0-8A22-4211-B7A4-AE630A08E48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5E966-2BB3-47D0-A195-DBF638B07A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A4C38-D7FF-48E9-B8D0-809D6A2160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77C2-7B46-41DE-B4E0-2F6E3DDE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491650"/>
            <a:ext cx="27944386" cy="9045740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31DEC-B4CF-4AD2-80FB-C5925C7C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5" y="11472381"/>
            <a:ext cx="13706415" cy="562243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AD960D-5365-46F5-B034-CBE0227BBA2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2231675" y="17094818"/>
            <a:ext cx="13706415" cy="25143901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43C87B-DE94-4DF3-A989-1F95B88A6D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6402142" y="11472381"/>
            <a:ext cx="13773917" cy="562243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57A55-A592-43CE-8A1C-9F7B9E282CB1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16402142" y="17094818"/>
            <a:ext cx="13773917" cy="25143901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110E1D-76A6-414D-997E-9C1A06F369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0BFA89-166B-49BA-B248-A41CE62969C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C1BF7A-B3E2-4D05-AE17-47ED6DB20A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D0DD7-1350-40E6-B844-EA0F7A22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E521B6-0A3F-457C-AE25-88B127C228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FBB5A8-2C82-4008-9CD5-61A35F6FF4B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B70576-0F16-4901-8C1A-2531FBAE40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FA8C3-170C-4999-9749-4B09951B45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F6F3A-016A-4D3A-A0FD-F137348A2D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6BDDC-7FE0-49FB-B5D2-7DB1E4E09D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6297-703C-4AC9-AE99-6A4DFE2D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3119967"/>
            <a:ext cx="10449614" cy="10919883"/>
          </a:xfrm>
        </p:spPr>
        <p:txBody>
          <a:bodyPr anchor="b"/>
          <a:lstStyle>
            <a:lvl1pPr>
              <a:buNone/>
              <a:defRPr sz="11338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AED27-CCFE-4DC8-9750-62E7D3C15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738272"/>
            <a:ext cx="16402140" cy="33257978"/>
          </a:xfrm>
        </p:spPr>
        <p:txBody>
          <a:bodyPr/>
          <a:lstStyle>
            <a:lvl1pPr>
              <a:buNone/>
              <a:defRPr sz="11338"/>
            </a:lvl1pPr>
            <a:lvl2pPr>
              <a:buNone/>
              <a:defRPr sz="9921"/>
            </a:lvl2pPr>
            <a:lvl3pPr>
              <a:buNone/>
              <a:defRPr sz="8504"/>
            </a:lvl3pPr>
            <a:lvl4pPr>
              <a:buNone/>
              <a:defRPr sz="7086"/>
            </a:lvl4pPr>
            <a:lvl5pPr>
              <a:buNone/>
              <a:defRPr sz="7086"/>
            </a:lvl5pPr>
            <a:lvl6pPr>
              <a:buNone/>
              <a:defRPr sz="7086"/>
            </a:lvl6pPr>
            <a:lvl7pPr>
              <a:buNone/>
              <a:defRPr sz="7086"/>
            </a:lvl7pPr>
            <a:lvl8pPr>
              <a:buNone/>
              <a:defRPr sz="7086"/>
            </a:lvl8pPr>
            <a:lvl9pPr>
              <a:buNone/>
              <a:defRPr sz="7086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58234-CF80-4892-9214-4A3C74B46D2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231671" y="14039850"/>
            <a:ext cx="10449614" cy="26010559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5892F-26C3-4C34-8BCA-E09562E67AC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9C7B1-EB02-44FA-9D17-1E4BFFE3D47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2D3D2-4C96-4C34-8243-11EF409CB0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011B-5088-4031-9B6A-FB274AD3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3119967"/>
            <a:ext cx="10449614" cy="10919883"/>
          </a:xfrm>
        </p:spPr>
        <p:txBody>
          <a:bodyPr anchor="b"/>
          <a:lstStyle>
            <a:lvl1pPr>
              <a:buNone/>
              <a:defRPr sz="11338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55BF2-D608-4675-93E6-91F36DFFDF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738272"/>
            <a:ext cx="16402140" cy="33257978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0F100-D27F-4B38-8091-169EA5039F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231671" y="14039850"/>
            <a:ext cx="10449614" cy="26010559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BA2F9-D580-46A4-ACA9-34F7AB50349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0AC50-03AD-45DE-AAE3-6F91F9BCF3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CAC74-51CF-4810-85FF-8997EEFD3D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B957-E488-452C-B999-C6430565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6D3D6C-DB50-4436-80DE-98E496A9B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DBC4-7543-493C-B6C7-7332C984BE0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9914A-A6DC-4B97-812D-D0F6AE7FA64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BB502-9A6D-4C58-B9C1-042C7227D6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EE7C75-FFA3-4C51-BE1D-966CB4005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5742" y="2491640"/>
            <a:ext cx="6986096" cy="39660413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25753-DA27-46BB-A59D-268D652FF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3" y="2491640"/>
            <a:ext cx="20553298" cy="39660413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16800-327E-4FCD-AD47-784D740103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D341B-A00A-4D9F-B78A-ED7C1F23375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7F681-188C-469D-9356-F786181ECF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9E0A3B7-24A3-402D-9A22-DEF70A1317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3CE438-0D8D-495A-A11D-85C6F63B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491650"/>
            <a:ext cx="27944386" cy="904574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F68D2-42E7-40CC-A532-427A87E64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2458200"/>
            <a:ext cx="27944386" cy="2969385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84404-75CB-4742-87E0-073BD09D2EA6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2227451" y="43376214"/>
            <a:ext cx="7289840" cy="24916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22CBD-6EE4-4B99-A9E4-8219F4DB6586}" type="datetimeFigureOut">
              <a:t>2026-10-28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9EA3A-6FD3-40BE-B963-31678F2AD015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10732264" y="43376214"/>
            <a:ext cx="10934760" cy="24916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77D18-ACC6-443F-B53F-ECA175FEBEF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22881997" y="43376214"/>
            <a:ext cx="7289840" cy="24916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0A3B7-24A3-402D-9A22-DEF70A131736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902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809976" indent="-809976" algn="l" defTabSz="3239902">
        <a:lnSpc>
          <a:spcPct val="90000"/>
        </a:lnSpc>
        <a:spcBef>
          <a:spcPts val="3543"/>
        </a:spcBef>
        <a:buFont typeface="Arial"/>
        <a:buChar char="•"/>
        <a:defRPr sz="9921" kern="1200">
          <a:solidFill>
            <a:schemeClr val="tx1"/>
          </a:solidFill>
          <a:latin typeface="+mn-lt"/>
          <a:ea typeface="+mn-lt"/>
          <a:cs typeface="+mn-lt"/>
        </a:defRPr>
      </a:lvl1pPr>
      <a:lvl2pPr marL="2429927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8504" kern="1200">
          <a:solidFill>
            <a:schemeClr val="tx1"/>
          </a:solidFill>
          <a:latin typeface="+mn-lt"/>
          <a:ea typeface="+mn-lt"/>
          <a:cs typeface="+mn-lt"/>
        </a:defRPr>
      </a:lvl2pPr>
      <a:lvl3pPr marL="4049878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7086" kern="1200">
          <a:solidFill>
            <a:schemeClr val="tx1"/>
          </a:solidFill>
          <a:latin typeface="+mn-lt"/>
          <a:ea typeface="+mn-lt"/>
          <a:cs typeface="+mn-lt"/>
        </a:defRPr>
      </a:lvl3pPr>
      <a:lvl4pPr marL="5669829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4pPr>
      <a:lvl5pPr marL="7289780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5pPr>
      <a:lvl6pPr marL="8909731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6pPr>
      <a:lvl7pPr marL="10529682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7pPr>
      <a:lvl8pPr marL="12149633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8pPr>
      <a:lvl9pPr marL="13769584" indent="-809976" algn="l" defTabSz="3239902">
        <a:lnSpc>
          <a:spcPct val="90000"/>
        </a:lnSpc>
        <a:spcBef>
          <a:spcPts val="1772"/>
        </a:spcBef>
        <a:buFont typeface="Arial"/>
        <a:buChar char="•"/>
        <a:defRPr sz="6378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1pPr>
      <a:lvl2pPr marL="1619951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2pPr>
      <a:lvl3pPr marL="3239902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3pPr>
      <a:lvl4pPr marL="4859853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4pPr>
      <a:lvl5pPr marL="6479804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5pPr>
      <a:lvl6pPr marL="8099755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6pPr>
      <a:lvl7pPr marL="9719706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7pPr>
      <a:lvl8pPr marL="11339657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8pPr>
      <a:lvl9pPr marL="12959608" algn="l" defTabSz="3239902">
        <a:buNone/>
        <a:defRPr sz="6378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9">
            <a:extLst>
              <a:ext uri="{FF2B5EF4-FFF2-40B4-BE49-F238E27FC236}">
                <a16:creationId xmlns:a16="http://schemas.microsoft.com/office/drawing/2014/main" id="{B625D5A7-C00D-9022-408E-3903E2FD3FD3}"/>
              </a:ext>
            </a:extLst>
          </p:cNvPr>
          <p:cNvSpPr>
            <a:spLocks noGrp="1"/>
          </p:cNvSpPr>
          <p:nvPr/>
        </p:nvSpPr>
        <p:spPr>
          <a:xfrm>
            <a:off x="491558" y="353127"/>
            <a:ext cx="31416172" cy="6815116"/>
          </a:xfrm>
          <a:prstGeom prst="rect">
            <a:avLst/>
          </a:prstGeom>
          <a:solidFill>
            <a:srgbClr val="D70D19"/>
          </a:solidFill>
          <a:ln>
            <a:solidFill>
              <a:srgbClr val="D70D19"/>
            </a:solidFill>
          </a:ln>
        </p:spPr>
        <p:txBody>
          <a:bodyPr wrap="square" tIns="315214" bIns="31521" anchor="ctr">
            <a:noAutofit/>
          </a:bodyPr>
          <a:lstStyle/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  <a:p>
            <a:pPr algn="ctr" defTabSz="257328">
              <a:lnSpc>
                <a:spcPct val="200000"/>
              </a:lnSpc>
              <a:buNone/>
            </a:pPr>
            <a:endParaRPr sz="24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pic>
        <p:nvPicPr>
          <p:cNvPr id="5" name="그림 27">
            <a:extLst>
              <a:ext uri="{FF2B5EF4-FFF2-40B4-BE49-F238E27FC236}">
                <a16:creationId xmlns:a16="http://schemas.microsoft.com/office/drawing/2014/main" id="{5865B01C-004A-467D-9BCA-4D1F13B73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387" y="1016675"/>
            <a:ext cx="4247046" cy="4251593"/>
          </a:xfrm>
          <a:prstGeom prst="rect">
            <a:avLst/>
          </a:prstGeom>
        </p:spPr>
      </p:pic>
      <p:sp>
        <p:nvSpPr>
          <p:cNvPr id="6" name="직선 연결선 2">
            <a:extLst>
              <a:ext uri="{FF2B5EF4-FFF2-40B4-BE49-F238E27FC236}">
                <a16:creationId xmlns:a16="http://schemas.microsoft.com/office/drawing/2014/main" id="{30E4B35D-9D60-45B8-B030-CBCA782F3A01}"/>
              </a:ext>
            </a:extLst>
          </p:cNvPr>
          <p:cNvSpPr>
            <a:spLocks noGrp="1"/>
          </p:cNvSpPr>
          <p:nvPr/>
        </p:nvSpPr>
        <p:spPr>
          <a:xfrm>
            <a:off x="978268" y="5768540"/>
            <a:ext cx="3044275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61B5A-668D-7DEF-B221-B12F860B148B}"/>
              </a:ext>
            </a:extLst>
          </p:cNvPr>
          <p:cNvSpPr>
            <a:spLocks noGrp="1"/>
          </p:cNvSpPr>
          <p:nvPr/>
        </p:nvSpPr>
        <p:spPr>
          <a:xfrm>
            <a:off x="6433458" y="1038274"/>
            <a:ext cx="24987563" cy="37546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>
              <a:lnSpc>
                <a:spcPct val="110000"/>
              </a:lnSpc>
              <a:spcAft>
                <a:spcPts val="1000"/>
              </a:spcAft>
              <a:buNone/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66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Priority-Aware Sidelink Resource Allocation</a:t>
            </a:r>
          </a:p>
          <a:p>
            <a:pPr algn="ctr">
              <a:lnSpc>
                <a:spcPct val="110000"/>
              </a:lnSpc>
              <a:spcAft>
                <a:spcPts val="1600"/>
              </a:spcAft>
              <a:buNone/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66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in NR-V2X Networks Using a Double Deep Q-Network</a:t>
            </a:r>
          </a:p>
          <a:p>
            <a:pPr algn="ctr">
              <a:lnSpc>
                <a:spcPct val="110000"/>
              </a:lnSpc>
              <a:spcAft>
                <a:spcPts val="900"/>
              </a:spcAft>
              <a:buNone/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Sunghyun Kim*, Diana Dyussembayeva*, Muhammad Azfar Yaqub**, Dongkyun Kim*</a:t>
            </a:r>
          </a:p>
          <a:p>
            <a:pPr algn="ctr">
              <a:lnSpc>
                <a:spcPct val="110000"/>
              </a:lnSpc>
              <a:buNone/>
              <a:defRPr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*Kyungpook National University    **Free University of Bozen-Bolzano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2FA649-AD2C-0490-0765-3E60F0812EB5}"/>
              </a:ext>
            </a:extLst>
          </p:cNvPr>
          <p:cNvSpPr>
            <a:spLocks noGrp="1"/>
          </p:cNvSpPr>
          <p:nvPr/>
        </p:nvSpPr>
        <p:spPr>
          <a:xfrm>
            <a:off x="978268" y="5846786"/>
            <a:ext cx="30442753" cy="930576"/>
          </a:xfrm>
          <a:prstGeom prst="rect">
            <a:avLst/>
          </a:prstGeom>
          <a:noFill/>
        </p:spPr>
        <p:txBody>
          <a:bodyPr vert="horz" wrap="square" anchor="ctr">
            <a:noAutofit/>
          </a:bodyPr>
          <a:lstStyle/>
          <a:p>
            <a:pPr algn="ctr" defTabSz="257328">
              <a:buNone/>
            </a:pPr>
            <a:r>
              <a:rPr sz="3200">
                <a:solidFill>
                  <a:prstClr val="white"/>
                </a:solidFill>
                <a:latin typeface="Pretendard"/>
                <a:ea typeface="Pretendard"/>
                <a:cs typeface="Pretendard"/>
              </a:rPr>
              <a:t>sunghyunkim@knu.ac.kr, dyussembayevadiana@gmail.com, Muhammadazfar.yaqub@unibz.it, dongkyun@knu.ac.kr</a:t>
            </a:r>
          </a:p>
        </p:txBody>
      </p:sp>
      <p:sp>
        <p:nvSpPr>
          <p:cNvPr id="11" name="직사각형 9">
            <a:extLst>
              <a:ext uri="{FF2B5EF4-FFF2-40B4-BE49-F238E27FC236}">
                <a16:creationId xmlns:a16="http://schemas.microsoft.com/office/drawing/2014/main" id="{E16953F6-FC58-7576-03B8-62E3E2ACAEE2}"/>
              </a:ext>
            </a:extLst>
          </p:cNvPr>
          <p:cNvSpPr>
            <a:spLocks noGrp="1"/>
          </p:cNvSpPr>
          <p:nvPr/>
        </p:nvSpPr>
        <p:spPr>
          <a:xfrm>
            <a:off x="491557" y="7497363"/>
            <a:ext cx="31416172" cy="998150"/>
          </a:xfrm>
          <a:prstGeom prst="rect">
            <a:avLst/>
          </a:prstGeom>
          <a:solidFill>
            <a:srgbClr val="D70D19"/>
          </a:solidFill>
          <a:ln>
            <a:solidFill>
              <a:srgbClr val="D70D19"/>
            </a:solidFill>
          </a:ln>
        </p:spPr>
        <p:txBody>
          <a:bodyPr wrap="none" lIns="0" tIns="0" rIns="0" bIns="0" anchor="ctr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 defTabSz="257328">
              <a:lnSpc>
                <a:spcPct val="120000"/>
              </a:lnSpc>
              <a:buNone/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SUMMARY</a:t>
            </a:r>
            <a:endParaRPr sz="20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15" name="직사각형 9">
            <a:extLst>
              <a:ext uri="{FF2B5EF4-FFF2-40B4-BE49-F238E27FC236}">
                <a16:creationId xmlns:a16="http://schemas.microsoft.com/office/drawing/2014/main" id="{B66B021C-50DD-F4C3-F978-42DAF5A95D09}"/>
              </a:ext>
            </a:extLst>
          </p:cNvPr>
          <p:cNvSpPr>
            <a:spLocks noGrp="1"/>
          </p:cNvSpPr>
          <p:nvPr/>
        </p:nvSpPr>
        <p:spPr>
          <a:xfrm>
            <a:off x="491554" y="13001596"/>
            <a:ext cx="15216529" cy="998150"/>
          </a:xfrm>
          <a:prstGeom prst="rect">
            <a:avLst/>
          </a:prstGeom>
          <a:solidFill>
            <a:srgbClr val="D70D19"/>
          </a:solidFill>
          <a:ln>
            <a:solidFill>
              <a:srgbClr val="D70D19"/>
            </a:solidFill>
          </a:ln>
        </p:spPr>
        <p:txBody>
          <a:bodyPr wrap="none" lIns="0" tIns="0" rIns="0" bIns="0" anchor="ctr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 defTabSz="257328">
              <a:lnSpc>
                <a:spcPct val="120000"/>
              </a:lnSpc>
              <a:buNone/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INTRODUCTION</a:t>
            </a:r>
            <a:endParaRPr sz="20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17" name="직사각형 9">
            <a:extLst>
              <a:ext uri="{FF2B5EF4-FFF2-40B4-BE49-F238E27FC236}">
                <a16:creationId xmlns:a16="http://schemas.microsoft.com/office/drawing/2014/main" id="{27A3A038-1C33-4673-E51A-BD75CF8A2F26}"/>
              </a:ext>
            </a:extLst>
          </p:cNvPr>
          <p:cNvSpPr>
            <a:spLocks noGrp="1"/>
          </p:cNvSpPr>
          <p:nvPr/>
        </p:nvSpPr>
        <p:spPr>
          <a:xfrm>
            <a:off x="16691194" y="13001596"/>
            <a:ext cx="15216529" cy="998150"/>
          </a:xfrm>
          <a:prstGeom prst="rect">
            <a:avLst/>
          </a:prstGeom>
          <a:solidFill>
            <a:srgbClr val="D70D19"/>
          </a:solidFill>
          <a:ln>
            <a:solidFill>
              <a:srgbClr val="D70D19"/>
            </a:solidFill>
          </a:ln>
        </p:spPr>
        <p:txBody>
          <a:bodyPr wrap="none" lIns="0" tIns="0" rIns="0" bIns="0" anchor="ctr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 defTabSz="257328">
              <a:lnSpc>
                <a:spcPct val="120000"/>
              </a:lnSpc>
              <a:buNone/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PROPOSED SCHEME</a:t>
            </a:r>
            <a:endParaRPr sz="20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23" name="직사각형 9">
            <a:extLst>
              <a:ext uri="{FF2B5EF4-FFF2-40B4-BE49-F238E27FC236}">
                <a16:creationId xmlns:a16="http://schemas.microsoft.com/office/drawing/2014/main" id="{9A544D19-AD55-98DF-D1A1-BD2BF96BA638}"/>
              </a:ext>
            </a:extLst>
          </p:cNvPr>
          <p:cNvSpPr>
            <a:spLocks noGrp="1"/>
          </p:cNvSpPr>
          <p:nvPr/>
        </p:nvSpPr>
        <p:spPr>
          <a:xfrm>
            <a:off x="491554" y="34612195"/>
            <a:ext cx="15216529" cy="998150"/>
          </a:xfrm>
          <a:prstGeom prst="rect">
            <a:avLst/>
          </a:prstGeom>
          <a:solidFill>
            <a:srgbClr val="D70D19"/>
          </a:solidFill>
          <a:ln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 defTabSz="257328">
              <a:lnSpc>
                <a:spcPct val="120000"/>
              </a:lnSpc>
              <a:buNone/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PROBLEM DEFINITION</a:t>
            </a:r>
            <a:endParaRPr sz="20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38" name="직사각형 9">
            <a:extLst>
              <a:ext uri="{FF2B5EF4-FFF2-40B4-BE49-F238E27FC236}">
                <a16:creationId xmlns:a16="http://schemas.microsoft.com/office/drawing/2014/main" id="{A0496013-63FC-9B9B-53DD-EC6DAB7E1B5D}"/>
              </a:ext>
            </a:extLst>
          </p:cNvPr>
          <p:cNvSpPr>
            <a:spLocks noGrp="1"/>
          </p:cNvSpPr>
          <p:nvPr/>
        </p:nvSpPr>
        <p:spPr>
          <a:xfrm>
            <a:off x="16691194" y="39599427"/>
            <a:ext cx="15216529" cy="998150"/>
          </a:xfrm>
          <a:prstGeom prst="rect">
            <a:avLst/>
          </a:prstGeom>
          <a:solidFill>
            <a:srgbClr val="D70D19"/>
          </a:solidFill>
          <a:ln>
            <a:solidFill>
              <a:srgbClr val="D70D19"/>
            </a:solidFill>
          </a:ln>
        </p:spPr>
        <p:txBody>
          <a:bodyPr wrap="none" lIns="0" tIns="0" rIns="0" bIns="0" anchor="ctr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 defTabSz="257328">
              <a:lnSpc>
                <a:spcPct val="120000"/>
              </a:lnSpc>
              <a:buNone/>
              <a:def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defRPr>
            </a:pPr>
            <a:r>
              <a:rPr sz="44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CONCLUSION</a:t>
            </a:r>
            <a:endParaRPr sz="2000">
              <a:solidFill>
                <a:prstClr val="whit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39" name="poster-summary">
            <a:extLst>
              <a:ext uri="{FF2B5EF4-FFF2-40B4-BE49-F238E27FC236}">
                <a16:creationId xmlns:a16="http://schemas.microsoft.com/office/drawing/2014/main" id="{41204782-7E38-4051-AD07-F1E097CC5F5C}"/>
              </a:ext>
            </a:extLst>
          </p:cNvPr>
          <p:cNvSpPr>
            <a:spLocks noGrp="1"/>
          </p:cNvSpPr>
          <p:nvPr/>
        </p:nvSpPr>
        <p:spPr>
          <a:xfrm>
            <a:off x="676656" y="8814816"/>
            <a:ext cx="31034736" cy="38221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just">
              <a:lnSpc>
                <a:spcPct val="115000"/>
              </a:lnSpc>
              <a:buNone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In NR-V2X sidelink Mode 2, vehicles autonomously select and reserve transmission resources through sensing-based semi-persistent scheduling (SB-SPS). At a dense urban intersection, vehicles detecting the same accident may simultaneously select the same idle subchannel, causing resource collisions. We propose Priority-Aware Double Deep Q-Network (DDQN) resource selection that incorporates message urgency and local resource conditions while retaining SB-SPS sensing and candidate generation. Research-defined weights distinguish CAM, CPM, and DENM traffic and modulate the reward for successful transmission. With 100 vehicles, the proposed method achieves 88% packet delivery ratio (PDR), 44 ms average latency, and 9.5% collision rate. Compared with DQN, this corresponds to an 8-percentage-point PDR gain, 25.4% lower latency, and 36.7% lower collision rate.</a:t>
            </a:r>
          </a:p>
        </p:txBody>
      </p:sp>
      <p:sp>
        <p:nvSpPr>
          <p:cNvPr id="40" name="intro-system-heading">
            <a:extLst>
              <a:ext uri="{FF2B5EF4-FFF2-40B4-BE49-F238E27FC236}">
                <a16:creationId xmlns:a16="http://schemas.microsoft.com/office/drawing/2014/main" id="{F41B08CD-3E86-4B16-9128-731E3F71D62E}"/>
              </a:ext>
            </a:extLst>
          </p:cNvPr>
          <p:cNvSpPr>
            <a:spLocks noGrp="1"/>
          </p:cNvSpPr>
          <p:nvPr/>
        </p:nvSpPr>
        <p:spPr>
          <a:xfrm>
            <a:off x="704088" y="14273784"/>
            <a:ext cx="147035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NR-V2X V2V Sidelink Mode 2</a:t>
            </a:r>
          </a:p>
        </p:txBody>
      </p:sp>
      <p:sp>
        <p:nvSpPr>
          <p:cNvPr id="41" name="intro-system">
            <a:extLst>
              <a:ext uri="{FF2B5EF4-FFF2-40B4-BE49-F238E27FC236}">
                <a16:creationId xmlns:a16="http://schemas.microsoft.com/office/drawing/2014/main" id="{6EA8CB6E-9681-4CE5-8159-DB4E3AD01AB7}"/>
              </a:ext>
            </a:extLst>
          </p:cNvPr>
          <p:cNvSpPr>
            <a:spLocks noGrp="1"/>
          </p:cNvSpPr>
          <p:nvPr/>
        </p:nvSpPr>
        <p:spPr>
          <a:xfrm>
            <a:off x="768096" y="15014448"/>
            <a:ext cx="14593824" cy="20299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marL="406400" indent="-203200" algn="l">
              <a:spcAft>
                <a:spcPts val="800"/>
              </a:spcAft>
              <a:buChar char="•"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Vehicles communicate directly through the PC5 interface, including outside network coverage.</a:t>
            </a:r>
          </a:p>
          <a:p>
            <a:pPr marL="406400" indent="-203200" algn="l">
              <a:spcAft>
                <a:spcPts val="800"/>
              </a:spcAft>
              <a:buChar char="•"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Vehicles autonomously select transmission resources from configured or preconfigured sidelink pools.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94BE8357-BA74-44C6-9021-EA095E8D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07792" y="17364456"/>
            <a:ext cx="10515600" cy="4542924"/>
          </a:xfrm>
          <a:prstGeom prst="rect">
            <a:avLst/>
          </a:prstGeom>
        </p:spPr>
      </p:pic>
      <p:sp>
        <p:nvSpPr>
          <p:cNvPr id="43" name="caption-fig1">
            <a:extLst>
              <a:ext uri="{FF2B5EF4-FFF2-40B4-BE49-F238E27FC236}">
                <a16:creationId xmlns:a16="http://schemas.microsoft.com/office/drawing/2014/main" id="{71418C40-1F5E-47D3-85ED-48F2122C73F2}"/>
              </a:ext>
            </a:extLst>
          </p:cNvPr>
          <p:cNvSpPr>
            <a:spLocks noGrp="1"/>
          </p:cNvSpPr>
          <p:nvPr/>
        </p:nvSpPr>
        <p:spPr>
          <a:xfrm>
            <a:off x="731520" y="22046184"/>
            <a:ext cx="14694408" cy="5852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1. NR-V2X sidelink communication in V2V Mode 2.</a:t>
            </a:r>
          </a:p>
        </p:txBody>
      </p:sp>
      <p:sp>
        <p:nvSpPr>
          <p:cNvPr id="44" name="intro-traffic-heading">
            <a:extLst>
              <a:ext uri="{FF2B5EF4-FFF2-40B4-BE49-F238E27FC236}">
                <a16:creationId xmlns:a16="http://schemas.microsoft.com/office/drawing/2014/main" id="{4F9C1536-C6D8-4CB1-8E8D-72D4E8D13F9C}"/>
              </a:ext>
            </a:extLst>
          </p:cNvPr>
          <p:cNvSpPr>
            <a:spLocks noGrp="1"/>
          </p:cNvSpPr>
          <p:nvPr/>
        </p:nvSpPr>
        <p:spPr>
          <a:xfrm>
            <a:off x="704088" y="22978872"/>
            <a:ext cx="147035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V2V Messages and Resource Reservation</a:t>
            </a:r>
          </a:p>
        </p:txBody>
      </p:sp>
      <p:sp>
        <p:nvSpPr>
          <p:cNvPr id="45" name="intro-traffic">
            <a:extLst>
              <a:ext uri="{FF2B5EF4-FFF2-40B4-BE49-F238E27FC236}">
                <a16:creationId xmlns:a16="http://schemas.microsoft.com/office/drawing/2014/main" id="{EF01E737-9A23-413F-A577-9A782237F0B2}"/>
              </a:ext>
            </a:extLst>
          </p:cNvPr>
          <p:cNvSpPr>
            <a:spLocks noGrp="1"/>
          </p:cNvSpPr>
          <p:nvPr/>
        </p:nvSpPr>
        <p:spPr>
          <a:xfrm>
            <a:off x="768096" y="23756112"/>
            <a:ext cx="14593824" cy="25420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marL="406400" indent="-203200" algn="l">
              <a:spcAft>
                <a:spcPts val="800"/>
              </a:spcAft>
              <a:buChar char="•"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CPM: sensor-based perception. CAM: periodic vehicle status.</a:t>
            </a:r>
          </a:p>
          <a:p>
            <a:pPr marL="406400" indent="-203200" algn="l">
              <a:spcAft>
                <a:spcPts val="800"/>
              </a:spcAft>
              <a:buChar char="•"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DENM: aperiodic hazard notifications.</a:t>
            </a:r>
          </a:p>
          <a:p>
            <a:pPr marL="406400" indent="-203200" algn="l">
              <a:spcAft>
                <a:spcPts val="800"/>
              </a:spcAft>
              <a:buChar char="•"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SB-SPS senses the preceding 1 s and uses a resource reselection counter (RC) and resource reservation interval (RRI).</a:t>
            </a: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41F84B17-3954-452F-ACCA-222D97264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249424" y="26517600"/>
            <a:ext cx="11704320" cy="7133309"/>
          </a:xfrm>
          <a:prstGeom prst="rect">
            <a:avLst/>
          </a:prstGeom>
        </p:spPr>
      </p:pic>
      <p:sp>
        <p:nvSpPr>
          <p:cNvPr id="47" name="caption-fig2">
            <a:extLst>
              <a:ext uri="{FF2B5EF4-FFF2-40B4-BE49-F238E27FC236}">
                <a16:creationId xmlns:a16="http://schemas.microsoft.com/office/drawing/2014/main" id="{F3BD44B3-33E7-4449-80E0-C5BD4592B79A}"/>
              </a:ext>
            </a:extLst>
          </p:cNvPr>
          <p:cNvSpPr>
            <a:spLocks noGrp="1"/>
          </p:cNvSpPr>
          <p:nvPr/>
        </p:nvSpPr>
        <p:spPr>
          <a:xfrm>
            <a:off x="731520" y="33841944"/>
            <a:ext cx="14703552" cy="5760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2. Sidelink subchannel sensing and reservation in Mode 2.</a:t>
            </a:r>
          </a:p>
        </p:txBody>
      </p:sp>
      <p:sp>
        <p:nvSpPr>
          <p:cNvPr id="48" name="problem-heading">
            <a:extLst>
              <a:ext uri="{FF2B5EF4-FFF2-40B4-BE49-F238E27FC236}">
                <a16:creationId xmlns:a16="http://schemas.microsoft.com/office/drawing/2014/main" id="{7F7BB7B5-7494-46EC-A50E-9D034381AD15}"/>
              </a:ext>
            </a:extLst>
          </p:cNvPr>
          <p:cNvSpPr>
            <a:spLocks noGrp="1"/>
          </p:cNvSpPr>
          <p:nvPr/>
        </p:nvSpPr>
        <p:spPr>
          <a:xfrm>
            <a:off x="704088" y="35817048"/>
            <a:ext cx="147035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Simultaneous Emergency Resource Selection</a:t>
            </a:r>
          </a:p>
        </p:txBody>
      </p:sp>
      <p:sp>
        <p:nvSpPr>
          <p:cNvPr id="49" name="problem-text">
            <a:extLst>
              <a:ext uri="{FF2B5EF4-FFF2-40B4-BE49-F238E27FC236}">
                <a16:creationId xmlns:a16="http://schemas.microsoft.com/office/drawing/2014/main" id="{3DA3C5B3-6B1F-4EDB-AD53-37FAF7BEC2D5}"/>
              </a:ext>
            </a:extLst>
          </p:cNvPr>
          <p:cNvSpPr>
            <a:spLocks noGrp="1"/>
          </p:cNvSpPr>
          <p:nvPr/>
        </p:nvSpPr>
        <p:spPr>
          <a:xfrm>
            <a:off x="768096" y="36594288"/>
            <a:ext cx="14593824" cy="1984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marL="406400" indent="-203200" algn="l">
              <a:spcAft>
                <a:spcPts val="800"/>
              </a:spcAft>
              <a:buChar char="•"/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Simultaneous selection of an idle subchannel can create duplicate reservations.</a:t>
            </a:r>
          </a:p>
          <a:p>
            <a:pPr marL="406400" indent="-203200" algn="l">
              <a:spcAft>
                <a:spcPts val="800"/>
              </a:spcAft>
              <a:buChar char="•"/>
              <a:defRPr sz="31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t>Resulting collisions reduce PDR and increase emergency-message latency.</a:t>
            </a:r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E174898F-1C6D-40E5-975B-89B2BEE572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77240" y="38889432"/>
            <a:ext cx="6876288" cy="6876288"/>
          </a:xfrm>
          <a:prstGeom prst="rect">
            <a:avLst/>
          </a:prstGeom>
        </p:spPr>
      </p:pic>
      <p:sp>
        <p:nvSpPr>
          <p:cNvPr id="51" name="caption-fig3">
            <a:extLst>
              <a:ext uri="{FF2B5EF4-FFF2-40B4-BE49-F238E27FC236}">
                <a16:creationId xmlns:a16="http://schemas.microsoft.com/office/drawing/2014/main" id="{91B31E87-190A-4FF6-8540-DD7307C0EC73}"/>
              </a:ext>
            </a:extLst>
          </p:cNvPr>
          <p:cNvSpPr>
            <a:spLocks noGrp="1"/>
          </p:cNvSpPr>
          <p:nvPr/>
        </p:nvSpPr>
        <p:spPr>
          <a:xfrm>
            <a:off x="713232" y="45875448"/>
            <a:ext cx="7132320" cy="6583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ctr"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ctr">
              <a:lnSpc>
                <a:spcPct val="113000"/>
              </a:lnSpc>
              <a:buNone/>
              <a:def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5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3. V2V communication following event detection at an urban intersection.</a:t>
            </a:r>
          </a:p>
        </p:txBody>
      </p:sp>
      <p:sp>
        <p:nvSpPr>
          <p:cNvPr id="52" name="settings-heading">
            <a:extLst>
              <a:ext uri="{FF2B5EF4-FFF2-40B4-BE49-F238E27FC236}">
                <a16:creationId xmlns:a16="http://schemas.microsoft.com/office/drawing/2014/main" id="{A5BB0526-8366-475C-939F-8E95C0A7850B}"/>
              </a:ext>
            </a:extLst>
          </p:cNvPr>
          <p:cNvSpPr>
            <a:spLocks noGrp="1"/>
          </p:cNvSpPr>
          <p:nvPr/>
        </p:nvSpPr>
        <p:spPr>
          <a:xfrm>
            <a:off x="8110728" y="38935152"/>
            <a:ext cx="73883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NS-3 Simulation Settings</a:t>
            </a:r>
          </a:p>
        </p:txBody>
      </p:sp>
      <p:graphicFrame>
        <p:nvGraphicFramePr>
          <p:cNvPr id="53" name="표 52">
            <a:extLst>
              <a:ext uri="{FF2B5EF4-FFF2-40B4-BE49-F238E27FC236}">
                <a16:creationId xmlns:a16="http://schemas.microsoft.com/office/drawing/2014/main" id="{72D42AB5-BB82-4C09-A50A-77B14FA6BCD0}"/>
              </a:ext>
            </a:extLst>
          </p:cNvPr>
          <p:cNvGraphicFramePr/>
          <p:nvPr/>
        </p:nvGraphicFramePr>
        <p:xfrm>
          <a:off x="8110728" y="39648384"/>
          <a:ext cx="7342632" cy="4645151"/>
        </p:xfrm>
        <a:graphic>
          <a:graphicData uri="http://schemas.openxmlformats.org/drawingml/2006/table">
            <a:tbl>
              <a:tblPr firstRow="1"/>
              <a:tblGrid>
                <a:gridCol w="3703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9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1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Parameter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>
                      <a:solidFill>
                        <a:srgbClr val="A6A6A6"/>
                      </a:solidFill>
                      <a:prstDash val="soli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1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Value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>
                      <a:solidFill>
                        <a:srgbClr val="A6A6A6"/>
                      </a:solidFill>
                      <a:prstDash val="soli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Area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500 × 500 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Vehicles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20–100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Bandwidth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20 MHz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Subchannels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Tx power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20 dBm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593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Duration</a:t>
                      </a:r>
                    </a:p>
                  </a:txBody>
                  <a:tcPr anchor="ctr">
                    <a:lnL w="9525">
                      <a:solidFill>
                        <a:srgbClr val="A6A6A6"/>
                      </a:solidFill>
                      <a:prstDash val="soli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240 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A6A6A6"/>
                      </a:solidFill>
                      <a:prstDash val="solid"/>
                    </a:lnR>
                    <a:lnT w="952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A6A6A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" name="settings-baselines">
            <a:extLst>
              <a:ext uri="{FF2B5EF4-FFF2-40B4-BE49-F238E27FC236}">
                <a16:creationId xmlns:a16="http://schemas.microsoft.com/office/drawing/2014/main" id="{00FB5ED0-1993-4670-9764-AF13073CB06C}"/>
              </a:ext>
            </a:extLst>
          </p:cNvPr>
          <p:cNvSpPr>
            <a:spLocks noGrp="1"/>
          </p:cNvSpPr>
          <p:nvPr/>
        </p:nvSpPr>
        <p:spPr>
          <a:xfrm>
            <a:off x="8110728" y="44604432"/>
            <a:ext cx="7342632" cy="17922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Baselines: DQN and</a:t>
            </a:r>
          </a:p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DQN</a:t>
            </a:r>
          </a:p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Vehicle counts: 20, 40,</a:t>
            </a:r>
          </a:p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60, 80, and 100</a:t>
            </a:r>
          </a:p>
        </p:txBody>
      </p:sp>
      <p:sp>
        <p:nvSpPr>
          <p:cNvPr id="55" name="method-heading">
            <a:extLst>
              <a:ext uri="{FF2B5EF4-FFF2-40B4-BE49-F238E27FC236}">
                <a16:creationId xmlns:a16="http://schemas.microsoft.com/office/drawing/2014/main" id="{6005884B-3ED0-4FCF-ABBF-164A88700D77}"/>
              </a:ext>
            </a:extLst>
          </p:cNvPr>
          <p:cNvSpPr>
            <a:spLocks noGrp="1"/>
          </p:cNvSpPr>
          <p:nvPr/>
        </p:nvSpPr>
        <p:spPr>
          <a:xfrm>
            <a:off x="16907256" y="14273784"/>
            <a:ext cx="147035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DDQN Resource Selection</a:t>
            </a:r>
          </a:p>
        </p:txBody>
      </p:sp>
      <p:sp>
        <p:nvSpPr>
          <p:cNvPr id="56" name="method-candidates">
            <a:extLst>
              <a:ext uri="{FF2B5EF4-FFF2-40B4-BE49-F238E27FC236}">
                <a16:creationId xmlns:a16="http://schemas.microsoft.com/office/drawing/2014/main" id="{ED6856A3-8B83-4068-BF8B-C30FBE6811E9}"/>
              </a:ext>
            </a:extLst>
          </p:cNvPr>
          <p:cNvSpPr>
            <a:spLocks noGrp="1"/>
          </p:cNvSpPr>
          <p:nvPr/>
        </p:nvSpPr>
        <p:spPr>
          <a:xfrm>
            <a:off x="16925544" y="15023592"/>
            <a:ext cx="14676120" cy="6583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Retain SB-SPS sensing and candidate generation.</a:t>
            </a:r>
          </a:p>
        </p:txBody>
      </p:sp>
      <p:sp>
        <p:nvSpPr>
          <p:cNvPr id="57" name="method-priority">
            <a:extLst>
              <a:ext uri="{FF2B5EF4-FFF2-40B4-BE49-F238E27FC236}">
                <a16:creationId xmlns:a16="http://schemas.microsoft.com/office/drawing/2014/main" id="{1A6A9B50-21F3-4C3F-BCAA-9DBEB7FA96E2}"/>
              </a:ext>
            </a:extLst>
          </p:cNvPr>
          <p:cNvSpPr>
            <a:spLocks noGrp="1"/>
          </p:cNvSpPr>
          <p:nvPr/>
        </p:nvSpPr>
        <p:spPr>
          <a:xfrm>
            <a:off x="16925544" y="15727680"/>
            <a:ext cx="14676120" cy="6583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Message weights: CAM 0.5, CPM 0.7, DENM 1.0</a:t>
            </a:r>
          </a:p>
        </p:txBody>
      </p:sp>
      <p:sp>
        <p:nvSpPr>
          <p:cNvPr id="58" name="method-priority-caveat">
            <a:extLst>
              <a:ext uri="{FF2B5EF4-FFF2-40B4-BE49-F238E27FC236}">
                <a16:creationId xmlns:a16="http://schemas.microsoft.com/office/drawing/2014/main" id="{A5B9E438-6D99-4A64-82FA-1E2D6A1132D1}"/>
              </a:ext>
            </a:extLst>
          </p:cNvPr>
          <p:cNvSpPr>
            <a:spLocks noGrp="1"/>
          </p:cNvSpPr>
          <p:nvPr/>
        </p:nvSpPr>
        <p:spPr>
          <a:xfrm>
            <a:off x="16925544" y="16422624"/>
            <a:ext cx="14676120" cy="7680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Research-defined QoS policy values, distinct from standardized sl-Priority.</a:t>
            </a:r>
          </a:p>
        </p:txBody>
      </p:sp>
      <p:sp>
        <p:nvSpPr>
          <p:cNvPr id="59" name="method-state">
            <a:extLst>
              <a:ext uri="{FF2B5EF4-FFF2-40B4-BE49-F238E27FC236}">
                <a16:creationId xmlns:a16="http://schemas.microsoft.com/office/drawing/2014/main" id="{BEF954EA-CD96-4438-B1FC-A79E7827D320}"/>
              </a:ext>
            </a:extLst>
          </p:cNvPr>
          <p:cNvSpPr>
            <a:spLocks noGrp="1"/>
          </p:cNvSpPr>
          <p:nvPr/>
        </p:nvSpPr>
        <p:spPr>
          <a:xfrm>
            <a:off x="16925544" y="17273016"/>
            <a:ext cx="14676120" cy="594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State: sᵢ(t) = [wᵢ, Vᵢ, Qᵢ, Fᵢ]</a:t>
            </a:r>
          </a:p>
        </p:txBody>
      </p:sp>
      <p:sp>
        <p:nvSpPr>
          <p:cNvPr id="60" name="method-state-description">
            <a:extLst>
              <a:ext uri="{FF2B5EF4-FFF2-40B4-BE49-F238E27FC236}">
                <a16:creationId xmlns:a16="http://schemas.microsoft.com/office/drawing/2014/main" id="{611374B8-74E5-47C0-AF59-DFBF568244DD}"/>
              </a:ext>
            </a:extLst>
          </p:cNvPr>
          <p:cNvSpPr>
            <a:spLocks noGrp="1"/>
          </p:cNvSpPr>
          <p:nvPr/>
        </p:nvSpPr>
        <p:spPr>
          <a:xfrm>
            <a:off x="16925544" y="17940528"/>
            <a:ext cx="14676120" cy="9326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wᵢ: message priority, Vᵢ: nearby-vehicle density,</a:t>
            </a:r>
          </a:p>
          <a:p>
            <a:pPr algn="l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Qᵢ: queue state, Fᵢ: future reservations inferred from SCI.</a:t>
            </a:r>
          </a:p>
        </p:txBody>
      </p:sp>
      <p:sp>
        <p:nvSpPr>
          <p:cNvPr id="61" name="method-action-reward">
            <a:extLst>
              <a:ext uri="{FF2B5EF4-FFF2-40B4-BE49-F238E27FC236}">
                <a16:creationId xmlns:a16="http://schemas.microsoft.com/office/drawing/2014/main" id="{67C7A704-5F7D-4410-9A9E-AE85972A3AD3}"/>
              </a:ext>
            </a:extLst>
          </p:cNvPr>
          <p:cNvSpPr>
            <a:spLocks noGrp="1"/>
          </p:cNvSpPr>
          <p:nvPr/>
        </p:nvSpPr>
        <p:spPr>
          <a:xfrm>
            <a:off x="16925544" y="18955512"/>
            <a:ext cx="14676120" cy="1097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Action: aᵢ(t) ∈ {1, 2, …, Kᵢ}</a:t>
            </a:r>
          </a:p>
          <a:p>
            <a:pPr algn="l">
              <a:lnSpc>
                <a:spcPct val="113000"/>
              </a:lnSpc>
              <a:buNone/>
              <a:def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3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Reward: Rᵢ(t) = λₛ(1 + αwᵢ)Sᵢ(t)</a:t>
            </a:r>
          </a:p>
        </p:txBody>
      </p:sp>
      <p:sp>
        <p:nvSpPr>
          <p:cNvPr id="62" name="method-ddqn">
            <a:extLst>
              <a:ext uri="{FF2B5EF4-FFF2-40B4-BE49-F238E27FC236}">
                <a16:creationId xmlns:a16="http://schemas.microsoft.com/office/drawing/2014/main" id="{FD3FB41E-950C-4A8B-9F68-16DA35BC88A7}"/>
              </a:ext>
            </a:extLst>
          </p:cNvPr>
          <p:cNvSpPr>
            <a:spLocks noGrp="1"/>
          </p:cNvSpPr>
          <p:nvPr/>
        </p:nvSpPr>
        <p:spPr>
          <a:xfrm>
            <a:off x="16925544" y="20098512"/>
            <a:ext cx="14676120" cy="85953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DDQN separates online action selection from target-value evaluation. Message urgency scales the success reward.</a:t>
            </a: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C6C73490-AB4D-4F18-94B2-F9E3F1BE4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6907256" y="21104352"/>
            <a:ext cx="9144000" cy="6053070"/>
          </a:xfrm>
          <a:prstGeom prst="rect">
            <a:avLst/>
          </a:prstGeom>
        </p:spPr>
      </p:pic>
      <p:sp>
        <p:nvSpPr>
          <p:cNvPr id="64" name="chart4-title">
            <a:extLst>
              <a:ext uri="{FF2B5EF4-FFF2-40B4-BE49-F238E27FC236}">
                <a16:creationId xmlns:a16="http://schemas.microsoft.com/office/drawing/2014/main" id="{951B7BBC-ED51-43F4-A063-079F80193FCE}"/>
              </a:ext>
            </a:extLst>
          </p:cNvPr>
          <p:cNvSpPr>
            <a:spLocks noGrp="1"/>
          </p:cNvSpPr>
          <p:nvPr/>
        </p:nvSpPr>
        <p:spPr>
          <a:xfrm>
            <a:off x="26371296" y="21616416"/>
            <a:ext cx="5184648" cy="5029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4. PDR</a:t>
            </a:r>
          </a:p>
        </p:txBody>
      </p:sp>
      <p:sp>
        <p:nvSpPr>
          <p:cNvPr id="65" name="chart4-metric">
            <a:extLst>
              <a:ext uri="{FF2B5EF4-FFF2-40B4-BE49-F238E27FC236}">
                <a16:creationId xmlns:a16="http://schemas.microsoft.com/office/drawing/2014/main" id="{4C2C293C-A628-439F-95D4-66D3E5A1DB0C}"/>
              </a:ext>
            </a:extLst>
          </p:cNvPr>
          <p:cNvSpPr>
            <a:spLocks noGrp="1"/>
          </p:cNvSpPr>
          <p:nvPr/>
        </p:nvSpPr>
        <p:spPr>
          <a:xfrm>
            <a:off x="26371296" y="22219920"/>
            <a:ext cx="5184648" cy="8503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PDR at 100 vehicles</a:t>
            </a:r>
          </a:p>
        </p:txBody>
      </p:sp>
      <p:sp>
        <p:nvSpPr>
          <p:cNvPr id="66" name="chart4-value">
            <a:extLst>
              <a:ext uri="{FF2B5EF4-FFF2-40B4-BE49-F238E27FC236}">
                <a16:creationId xmlns:a16="http://schemas.microsoft.com/office/drawing/2014/main" id="{A82447D8-EC62-4E71-9CF6-30F446C0C646}"/>
              </a:ext>
            </a:extLst>
          </p:cNvPr>
          <p:cNvSpPr>
            <a:spLocks noGrp="1"/>
          </p:cNvSpPr>
          <p:nvPr/>
        </p:nvSpPr>
        <p:spPr>
          <a:xfrm>
            <a:off x="26371296" y="23088600"/>
            <a:ext cx="5184648" cy="841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pPr>
            <a:r>
              <a: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rPr>
              <a:t>88%</a:t>
            </a:r>
          </a:p>
        </p:txBody>
      </p:sp>
      <p:sp>
        <p:nvSpPr>
          <p:cNvPr id="67" name="chart4-delta">
            <a:extLst>
              <a:ext uri="{FF2B5EF4-FFF2-40B4-BE49-F238E27FC236}">
                <a16:creationId xmlns:a16="http://schemas.microsoft.com/office/drawing/2014/main" id="{498CFFBE-6F72-4C95-9994-94978A66ECBE}"/>
              </a:ext>
            </a:extLst>
          </p:cNvPr>
          <p:cNvSpPr>
            <a:spLocks noGrp="1"/>
          </p:cNvSpPr>
          <p:nvPr/>
        </p:nvSpPr>
        <p:spPr>
          <a:xfrm>
            <a:off x="26371296" y="24048720"/>
            <a:ext cx="5184648" cy="1508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8 percentage</a:t>
            </a:r>
          </a:p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points higher</a:t>
            </a:r>
          </a:p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than DQN</a:t>
            </a:r>
          </a:p>
        </p:txBody>
      </p:sp>
      <p:sp>
        <p:nvSpPr>
          <p:cNvPr id="68" name="chart4-baseline">
            <a:extLst>
              <a:ext uri="{FF2B5EF4-FFF2-40B4-BE49-F238E27FC236}">
                <a16:creationId xmlns:a16="http://schemas.microsoft.com/office/drawing/2014/main" id="{D37FC1A9-1875-4DEF-9DE7-E4FE86E4CE35}"/>
              </a:ext>
            </a:extLst>
          </p:cNvPr>
          <p:cNvSpPr>
            <a:spLocks noGrp="1"/>
          </p:cNvSpPr>
          <p:nvPr/>
        </p:nvSpPr>
        <p:spPr>
          <a:xfrm>
            <a:off x="26371296" y="25804368"/>
            <a:ext cx="5184648" cy="9692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DQN: 80%</a:t>
            </a:r>
          </a:p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DQN: 84%</a:t>
            </a: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id="{7DCCF360-45C8-42A8-B476-BE01B45497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6907256" y="27185112"/>
            <a:ext cx="9144000" cy="6053070"/>
          </a:xfrm>
          <a:prstGeom prst="rect">
            <a:avLst/>
          </a:prstGeom>
        </p:spPr>
      </p:pic>
      <p:sp>
        <p:nvSpPr>
          <p:cNvPr id="70" name="chart5-title">
            <a:extLst>
              <a:ext uri="{FF2B5EF4-FFF2-40B4-BE49-F238E27FC236}">
                <a16:creationId xmlns:a16="http://schemas.microsoft.com/office/drawing/2014/main" id="{DC2447E3-30FC-4B53-B95A-E6AF93AC7FE2}"/>
              </a:ext>
            </a:extLst>
          </p:cNvPr>
          <p:cNvSpPr>
            <a:spLocks noGrp="1"/>
          </p:cNvSpPr>
          <p:nvPr/>
        </p:nvSpPr>
        <p:spPr>
          <a:xfrm>
            <a:off x="26371296" y="27697176"/>
            <a:ext cx="5184648" cy="5029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5. Latency</a:t>
            </a:r>
          </a:p>
        </p:txBody>
      </p:sp>
      <p:sp>
        <p:nvSpPr>
          <p:cNvPr id="71" name="chart5-metric">
            <a:extLst>
              <a:ext uri="{FF2B5EF4-FFF2-40B4-BE49-F238E27FC236}">
                <a16:creationId xmlns:a16="http://schemas.microsoft.com/office/drawing/2014/main" id="{AC7A595C-BE59-4B45-9DA4-27FBDC0B67F3}"/>
              </a:ext>
            </a:extLst>
          </p:cNvPr>
          <p:cNvSpPr>
            <a:spLocks noGrp="1"/>
          </p:cNvSpPr>
          <p:nvPr/>
        </p:nvSpPr>
        <p:spPr>
          <a:xfrm>
            <a:off x="26371296" y="28300680"/>
            <a:ext cx="5184648" cy="8503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Average at 100 vehicles</a:t>
            </a:r>
          </a:p>
        </p:txBody>
      </p:sp>
      <p:sp>
        <p:nvSpPr>
          <p:cNvPr id="72" name="chart5-value">
            <a:extLst>
              <a:ext uri="{FF2B5EF4-FFF2-40B4-BE49-F238E27FC236}">
                <a16:creationId xmlns:a16="http://schemas.microsoft.com/office/drawing/2014/main" id="{7486E2CF-7481-4398-B1A0-03F343588D0E}"/>
              </a:ext>
            </a:extLst>
          </p:cNvPr>
          <p:cNvSpPr>
            <a:spLocks noGrp="1"/>
          </p:cNvSpPr>
          <p:nvPr/>
        </p:nvSpPr>
        <p:spPr>
          <a:xfrm>
            <a:off x="26371296" y="29169360"/>
            <a:ext cx="5184648" cy="841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pPr>
            <a:r>
              <a: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rPr>
              <a:t>44 ms</a:t>
            </a:r>
          </a:p>
        </p:txBody>
      </p:sp>
      <p:sp>
        <p:nvSpPr>
          <p:cNvPr id="73" name="chart5-delta">
            <a:extLst>
              <a:ext uri="{FF2B5EF4-FFF2-40B4-BE49-F238E27FC236}">
                <a16:creationId xmlns:a16="http://schemas.microsoft.com/office/drawing/2014/main" id="{83310E40-3B89-4E17-90B4-E04106F2562D}"/>
              </a:ext>
            </a:extLst>
          </p:cNvPr>
          <p:cNvSpPr>
            <a:spLocks noGrp="1"/>
          </p:cNvSpPr>
          <p:nvPr/>
        </p:nvSpPr>
        <p:spPr>
          <a:xfrm>
            <a:off x="26371296" y="30129480"/>
            <a:ext cx="5184648" cy="1508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25.4% lower</a:t>
            </a:r>
          </a:p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than DQN</a:t>
            </a:r>
          </a:p>
        </p:txBody>
      </p:sp>
      <p:sp>
        <p:nvSpPr>
          <p:cNvPr id="74" name="chart5-baseline">
            <a:extLst>
              <a:ext uri="{FF2B5EF4-FFF2-40B4-BE49-F238E27FC236}">
                <a16:creationId xmlns:a16="http://schemas.microsoft.com/office/drawing/2014/main" id="{862557DB-2BDD-45CF-913E-5E604D424461}"/>
              </a:ext>
            </a:extLst>
          </p:cNvPr>
          <p:cNvSpPr>
            <a:spLocks noGrp="1"/>
          </p:cNvSpPr>
          <p:nvPr/>
        </p:nvSpPr>
        <p:spPr>
          <a:xfrm>
            <a:off x="26371296" y="31885128"/>
            <a:ext cx="5184648" cy="9692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DQN: 59 ms</a:t>
            </a:r>
          </a:p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DQN: 52 ms</a:t>
            </a:r>
          </a:p>
        </p:txBody>
      </p:sp>
      <p:pic>
        <p:nvPicPr>
          <p:cNvPr id="75" name="그림 74">
            <a:extLst>
              <a:ext uri="{FF2B5EF4-FFF2-40B4-BE49-F238E27FC236}">
                <a16:creationId xmlns:a16="http://schemas.microsoft.com/office/drawing/2014/main" id="{79AC380E-75A5-4C3E-A4CE-890E8137DB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16907256" y="33265872"/>
            <a:ext cx="9144000" cy="6061608"/>
          </a:xfrm>
          <a:prstGeom prst="rect">
            <a:avLst/>
          </a:prstGeom>
        </p:spPr>
      </p:pic>
      <p:sp>
        <p:nvSpPr>
          <p:cNvPr id="76" name="chart6-title">
            <a:extLst>
              <a:ext uri="{FF2B5EF4-FFF2-40B4-BE49-F238E27FC236}">
                <a16:creationId xmlns:a16="http://schemas.microsoft.com/office/drawing/2014/main" id="{BD9CF4EA-6EEC-49D3-8670-05DD0CD4448A}"/>
              </a:ext>
            </a:extLst>
          </p:cNvPr>
          <p:cNvSpPr>
            <a:spLocks noGrp="1"/>
          </p:cNvSpPr>
          <p:nvPr/>
        </p:nvSpPr>
        <p:spPr>
          <a:xfrm>
            <a:off x="26371296" y="33777936"/>
            <a:ext cx="5184648" cy="5029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9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Fig. 6. Collision rate</a:t>
            </a:r>
          </a:p>
        </p:txBody>
      </p:sp>
      <p:sp>
        <p:nvSpPr>
          <p:cNvPr id="77" name="chart6-metric">
            <a:extLst>
              <a:ext uri="{FF2B5EF4-FFF2-40B4-BE49-F238E27FC236}">
                <a16:creationId xmlns:a16="http://schemas.microsoft.com/office/drawing/2014/main" id="{4A2A00BB-0C0E-4360-89CC-4D401586FD45}"/>
              </a:ext>
            </a:extLst>
          </p:cNvPr>
          <p:cNvSpPr>
            <a:spLocks noGrp="1"/>
          </p:cNvSpPr>
          <p:nvPr/>
        </p:nvSpPr>
        <p:spPr>
          <a:xfrm>
            <a:off x="26371296" y="34381440"/>
            <a:ext cx="5184648" cy="8503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8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Rate at 100 vehicles</a:t>
            </a:r>
          </a:p>
        </p:txBody>
      </p:sp>
      <p:sp>
        <p:nvSpPr>
          <p:cNvPr id="78" name="chart6-value">
            <a:extLst>
              <a:ext uri="{FF2B5EF4-FFF2-40B4-BE49-F238E27FC236}">
                <a16:creationId xmlns:a16="http://schemas.microsoft.com/office/drawing/2014/main" id="{76DF89CA-9AC5-4181-95E0-157C610F54E1}"/>
              </a:ext>
            </a:extLst>
          </p:cNvPr>
          <p:cNvSpPr>
            <a:spLocks noGrp="1"/>
          </p:cNvSpPr>
          <p:nvPr/>
        </p:nvSpPr>
        <p:spPr>
          <a:xfrm>
            <a:off x="26371296" y="35250120"/>
            <a:ext cx="5184648" cy="841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defRPr>
            </a:pPr>
            <a:r>
              <a:rPr sz="4700" b="1">
                <a:solidFill>
                  <a:srgbClr val="D70C18"/>
                </a:solidFill>
                <a:latin typeface="Pretendard"/>
                <a:ea typeface="Pretendard"/>
                <a:cs typeface="Pretendard"/>
              </a:rPr>
              <a:t>9.5%</a:t>
            </a:r>
          </a:p>
        </p:txBody>
      </p:sp>
      <p:sp>
        <p:nvSpPr>
          <p:cNvPr id="79" name="chart6-delta">
            <a:extLst>
              <a:ext uri="{FF2B5EF4-FFF2-40B4-BE49-F238E27FC236}">
                <a16:creationId xmlns:a16="http://schemas.microsoft.com/office/drawing/2014/main" id="{09644F17-FC2D-4ED1-82EA-7467326CE25C}"/>
              </a:ext>
            </a:extLst>
          </p:cNvPr>
          <p:cNvSpPr>
            <a:spLocks noGrp="1"/>
          </p:cNvSpPr>
          <p:nvPr/>
        </p:nvSpPr>
        <p:spPr>
          <a:xfrm>
            <a:off x="26371296" y="36210240"/>
            <a:ext cx="5184648" cy="1508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36.7% lower</a:t>
            </a:r>
          </a:p>
          <a:p>
            <a:pPr algn="l">
              <a:lnSpc>
                <a:spcPct val="113000"/>
              </a:lnSpc>
              <a:buNone/>
              <a:def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0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than DQN</a:t>
            </a:r>
          </a:p>
        </p:txBody>
      </p:sp>
      <p:sp>
        <p:nvSpPr>
          <p:cNvPr id="80" name="chart6-baseline">
            <a:extLst>
              <a:ext uri="{FF2B5EF4-FFF2-40B4-BE49-F238E27FC236}">
                <a16:creationId xmlns:a16="http://schemas.microsoft.com/office/drawing/2014/main" id="{055E51BF-82E4-4FE9-83F7-B571844467C8}"/>
              </a:ext>
            </a:extLst>
          </p:cNvPr>
          <p:cNvSpPr>
            <a:spLocks noGrp="1"/>
          </p:cNvSpPr>
          <p:nvPr/>
        </p:nvSpPr>
        <p:spPr>
          <a:xfrm>
            <a:off x="26371296" y="37965888"/>
            <a:ext cx="5184648" cy="9692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DQN: 15.0%</a:t>
            </a:r>
          </a:p>
          <a:p>
            <a:pPr algn="l">
              <a:lnSpc>
                <a:spcPct val="113000"/>
              </a:lnSpc>
              <a:buNone/>
              <a:def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24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DQN: 12.5%</a:t>
            </a:r>
          </a:p>
        </p:txBody>
      </p:sp>
      <p:sp>
        <p:nvSpPr>
          <p:cNvPr id="81" name="conclusion-main">
            <a:extLst>
              <a:ext uri="{FF2B5EF4-FFF2-40B4-BE49-F238E27FC236}">
                <a16:creationId xmlns:a16="http://schemas.microsoft.com/office/drawing/2014/main" id="{B09DD9B1-84D8-4571-804C-AEC727138BA5}"/>
              </a:ext>
            </a:extLst>
          </p:cNvPr>
          <p:cNvSpPr>
            <a:spLocks noGrp="1"/>
          </p:cNvSpPr>
          <p:nvPr/>
        </p:nvSpPr>
        <p:spPr>
          <a:xfrm>
            <a:off x="16907256" y="40846248"/>
            <a:ext cx="14703552" cy="28620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just">
              <a:lnSpc>
                <a:spcPct val="113000"/>
              </a:lnSpc>
              <a:buNone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Priority-Aware DDQN incorporates message urgency and local resource conditions while retaining SB-SPS sensing and candidate generation. The method improves PDR and lowers latency and collision rate under the evaluated conditions. Relative to Priority-Aware DQN at 100 vehicles, latency and collision rate decrease by 15.4% and 24.0%, respectively.</a:t>
            </a:r>
          </a:p>
        </p:txBody>
      </p:sp>
      <p:sp>
        <p:nvSpPr>
          <p:cNvPr id="82" name="conclusion-future-heading">
            <a:extLst>
              <a:ext uri="{FF2B5EF4-FFF2-40B4-BE49-F238E27FC236}">
                <a16:creationId xmlns:a16="http://schemas.microsoft.com/office/drawing/2014/main" id="{A05A7ED3-22C1-49BB-AB12-A06EE1FF31C7}"/>
              </a:ext>
            </a:extLst>
          </p:cNvPr>
          <p:cNvSpPr>
            <a:spLocks noGrp="1"/>
          </p:cNvSpPr>
          <p:nvPr/>
        </p:nvSpPr>
        <p:spPr>
          <a:xfrm>
            <a:off x="16907256" y="43909488"/>
            <a:ext cx="14703552" cy="5669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l"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l">
              <a:lnSpc>
                <a:spcPct val="113000"/>
              </a:lnSpc>
              <a:buNone/>
              <a:def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1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Future Work</a:t>
            </a:r>
          </a:p>
        </p:txBody>
      </p:sp>
      <p:sp>
        <p:nvSpPr>
          <p:cNvPr id="83" name="conclusion-future">
            <a:extLst>
              <a:ext uri="{FF2B5EF4-FFF2-40B4-BE49-F238E27FC236}">
                <a16:creationId xmlns:a16="http://schemas.microsoft.com/office/drawing/2014/main" id="{26A0687A-5992-45F3-B974-BC8445C38EC7}"/>
              </a:ext>
            </a:extLst>
          </p:cNvPr>
          <p:cNvSpPr>
            <a:spLocks noGrp="1"/>
          </p:cNvSpPr>
          <p:nvPr/>
        </p:nvSpPr>
        <p:spPr>
          <a:xfrm>
            <a:off x="16907256" y="44659296"/>
            <a:ext cx="14703552" cy="17282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defPPr>
            <a:lvl1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1pPr>
            <a:lvl2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2pPr>
            <a:lvl3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3pPr>
            <a:lvl4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4pPr>
            <a:lvl5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5pPr>
            <a:lvl6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6pPr>
            <a:lvl7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7pPr>
            <a:lvl8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8pPr>
            <a:lvl9pPr algn="just"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lvl9pPr>
          </a:lstStyle>
          <a:p>
            <a:pPr algn="just">
              <a:lnSpc>
                <a:spcPct val="113000"/>
              </a:lnSpc>
              <a:buNone/>
              <a:def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defRPr>
            </a:pPr>
            <a:r>
              <a:rPr sz="3200" b="0">
                <a:solidFill>
                  <a:srgbClr val="000000"/>
                </a:solidFill>
                <a:latin typeface="Pretendard"/>
                <a:ea typeface="Pretendard"/>
                <a:cs typeface="Pretendard"/>
              </a:rPr>
              <a:t>Evaluate simultaneous DENM bursts in a standards-based NR-V2X PHY/MAC environment. Measure message-specific PDR, latency distributions, and delivery probability within the deadline.</a:t>
            </a:r>
          </a:p>
        </p:txBody>
      </p:sp>
    </p:spTree>
    <p:extLst>
      <p:ext uri="{BB962C8B-B14F-4D97-AF65-F5344CB8AC3E}">
        <p14:creationId xmlns:p14="http://schemas.microsoft.com/office/powerpoint/2010/main" val="1967002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711</Words>
  <Application>Microsoft Office PowerPoint</Application>
  <DocSecurity>0</DocSecurity>
  <PresentationFormat>사용자 지정</PresentationFormat>
  <Paragraphs>83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Arial</vt:lpstr>
      <vt:lpstr>Pretendard</vt:lpstr>
      <vt:lpstr>Calibri</vt:lpstr>
      <vt:lpstr>Calibri Light</vt:lpstr>
      <vt:lpstr>Office Theme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김성현</cp:lastModifiedBy>
  <cp:revision>1</cp:revision>
  <dcterms:created xsi:type="dcterms:W3CDTF">2026-10-27T02:56:09Z</dcterms:created>
  <dcterms:modified xsi:type="dcterms:W3CDTF">2026-10-28T04:08:46Z</dcterms:modified>
</cp:coreProperties>
</file>