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887270B-DDD5-F4B2-F675-ABB421ACC25B}">
          <p14:sldIdLst>
            <p14:sldId id="256"/>
            <p14:sldId id="257"/>
            <p14:sldId id="258"/>
            <p14:sldId id="259"/>
          </p14:sldIdLst>
        </p14:section>
        <p14:section name="Method" id="{210E5D66-037E-F7A3-8DFB-3E1C55F0C4CD}">
          <p14:sldIdLst>
            <p14:sldId id="260"/>
            <p14:sldId id="261"/>
            <p14:sldId id="262"/>
          </p14:sldIdLst>
        </p14:section>
        <p14:section name="Experiments" id="{BC033951-F235-5337-EDC1-2705057C00D0}">
          <p14:sldIdLst>
            <p14:sldId id="263"/>
            <p14:sldId id="264"/>
            <p14:sldId id="265"/>
            <p14:sldId id="266"/>
            <p14:sldId id="267"/>
          </p14:sldIdLst>
        </p14:section>
        <p14:section name="Conclusion" id="{A409FBD0-E3B3-DE28-7906-EEC13E974C69}">
          <p14:sldIdLst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2545"/>
                </a:solidFill>
                <a:latin typeface="+mn-lt"/>
              </a:defRPr>
            </a:pPr>
            <a:r>
              <a:rPr lang="en-US" sz="1200" b="0" i="0" u="none" strike="noStrike">
                <a:solidFill>
                  <a:srgbClr val="0B2545"/>
                </a:solidFill>
                <a:latin typeface="+mn-lt"/>
              </a:rPr>
              <a:t>Latency per clip (ms) – lower is better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Latency per clip (ms) – lower is better</c:v>
                </c:pt>
              </c:strCache>
            </c:strRef>
          </c:tx>
          <c:spPr>
            <a:solidFill>
              <a:srgbClr val="8FA0B3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9B8-4FC5-A53C-0341495959A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9B8-4FC5-A53C-0341495959A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C9B8-4FC5-A53C-0341495959A2}"/>
              </c:ext>
            </c:extLst>
          </c:dPt>
          <c:dPt>
            <c:idx val="3"/>
            <c:invertIfNegative val="0"/>
            <c:bubble3D val="0"/>
            <c:spPr>
              <a:solidFill>
                <a:srgbClr val="E3A72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9B8-4FC5-A53C-0341495959A2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0B2545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3D-ResNet18</c:v>
                </c:pt>
                <c:pt idx="1">
                  <c:v>SlowFast-Lite</c:v>
                </c:pt>
                <c:pt idx="2">
                  <c:v>ViViT-Tiny</c:v>
                </c:pt>
                <c:pt idx="3">
                  <c:v>Ours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4.0999999999999996</c:v>
                </c:pt>
                <c:pt idx="1">
                  <c:v>3.12</c:v>
                </c:pt>
                <c:pt idx="2">
                  <c:v>2.85</c:v>
                </c:pt>
                <c:pt idx="3">
                  <c:v>1.58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9B8-4FC5-A53C-0341495959A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"/>
          <c:min val="0"/>
        </c:scaling>
        <c:delete val="1"/>
        <c:axPos val="l"/>
        <c:majorGridlines>
          <c:spPr>
            <a:ln w="6350" cap="flat">
              <a:solidFill>
                <a:srgbClr val="D9E1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2545"/>
                </a:solidFill>
                <a:latin typeface="+mn-lt"/>
              </a:defRPr>
            </a:pPr>
            <a:r>
              <a:rPr lang="en-US" sz="1200" b="0" i="0" u="none" strike="noStrike">
                <a:solidFill>
                  <a:srgbClr val="0B2545"/>
                </a:solidFill>
                <a:latin typeface="+mn-lt"/>
              </a:rPr>
              <a:t>Top-1 accuracy (%) – higher is better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Top-1 accuracy (%) – higher is better</c:v>
                </c:pt>
              </c:strCache>
            </c:strRef>
          </c:tx>
          <c:spPr>
            <a:solidFill>
              <a:srgbClr val="8FA0B3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2DF-48F3-8402-2069DE957DF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2DF-48F3-8402-2069DE957DF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C2DF-48F3-8402-2069DE957DF4}"/>
              </c:ext>
            </c:extLst>
          </c:dPt>
          <c:dPt>
            <c:idx val="3"/>
            <c:invertIfNegative val="0"/>
            <c:bubble3D val="0"/>
            <c:spPr>
              <a:solidFill>
                <a:srgbClr val="E3A72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2DF-48F3-8402-2069DE957DF4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0B2545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3D-ResNet18</c:v>
                </c:pt>
                <c:pt idx="1">
                  <c:v>SlowFast-Lite</c:v>
                </c:pt>
                <c:pt idx="2">
                  <c:v>ViViT-Tiny</c:v>
                </c:pt>
                <c:pt idx="3">
                  <c:v>Ours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77.099999999999994</c:v>
                </c:pt>
                <c:pt idx="1">
                  <c:v>76.400000000000006</c:v>
                </c:pt>
                <c:pt idx="2">
                  <c:v>78</c:v>
                </c:pt>
                <c:pt idx="3">
                  <c:v>79.2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2DF-48F3-8402-2069DE957D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2"/>
          <c:min val="70"/>
        </c:scaling>
        <c:delete val="1"/>
        <c:axPos val="l"/>
        <c:majorGridlines>
          <c:spPr>
            <a:ln w="6350" cap="flat">
              <a:solidFill>
                <a:srgbClr val="D9E1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2545"/>
                </a:solidFill>
                <a:latin typeface="+mn-lt"/>
              </a:defRPr>
            </a:pPr>
            <a:r>
              <a:rPr lang="en-US" sz="1200" b="0" i="0" u="none" strike="noStrike">
                <a:solidFill>
                  <a:srgbClr val="0B2545"/>
                </a:solidFill>
                <a:latin typeface="+mn-lt"/>
              </a:rPr>
              <a:t>Latency per clip (ms)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Latency per clip (ms)</c:v>
                </c:pt>
              </c:strCache>
            </c:strRef>
          </c:tx>
          <c:spPr>
            <a:solidFill>
              <a:srgbClr val="2A75B3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7C8-4814-AE2E-01BEF79D679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7C8-4814-AE2E-01BEF79D679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77C8-4814-AE2E-01BEF79D679A}"/>
              </c:ext>
            </c:extLst>
          </c:dPt>
          <c:dPt>
            <c:idx val="3"/>
            <c:invertIfNegative val="0"/>
            <c:bubble3D val="0"/>
            <c:spPr>
              <a:solidFill>
                <a:srgbClr val="4F7A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77C8-4814-AE2E-01BEF79D679A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77C8-4814-AE2E-01BEF79D679A}"/>
              </c:ext>
            </c:extLst>
          </c:dPt>
          <c:dPt>
            <c:idx val="5"/>
            <c:invertIfNegative val="0"/>
            <c:bubble3D val="0"/>
            <c:spPr>
              <a:solidFill>
                <a:srgbClr val="4F7A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77C8-4814-AE2E-01BEF79D679A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0B2545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T4 · FP16</c:v>
                </c:pt>
                <c:pt idx="1">
                  <c:v>Orin Nano · FP16</c:v>
                </c:pt>
                <c:pt idx="2">
                  <c:v>Nano 4GB · FP16</c:v>
                </c:pt>
                <c:pt idx="3">
                  <c:v>Nano 4GB · INT8</c:v>
                </c:pt>
                <c:pt idx="4">
                  <c:v>Pi 4 · FP32</c:v>
                </c:pt>
                <c:pt idx="5">
                  <c:v>Pi 4 · INT8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1.58</c:v>
                </c:pt>
                <c:pt idx="1">
                  <c:v>3.12</c:v>
                </c:pt>
                <c:pt idx="2">
                  <c:v>8.4499999999999993</c:v>
                </c:pt>
                <c:pt idx="3">
                  <c:v>4.12</c:v>
                </c:pt>
                <c:pt idx="4">
                  <c:v>24.8</c:v>
                </c:pt>
                <c:pt idx="5">
                  <c:v>12.3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7C8-4814-AE2E-01BEF79D67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0"/>
          <c:min val="0"/>
        </c:scaling>
        <c:delete val="1"/>
        <c:axPos val="t"/>
        <c:majorGridlines>
          <c:spPr>
            <a:ln w="6350" cap="flat">
              <a:solidFill>
                <a:srgbClr val="D9E1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2545"/>
                </a:solidFill>
                <a:latin typeface="+mn-lt"/>
              </a:defRPr>
            </a:pPr>
            <a:r>
              <a:rPr lang="en-US" sz="1200" b="0" i="0" u="none" strike="noStrike">
                <a:solidFill>
                  <a:srgbClr val="0B2545"/>
                </a:solidFill>
                <a:latin typeface="+mn-lt"/>
              </a:rPr>
              <a:t>Power draw (W)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Power draw (W)</c:v>
                </c:pt>
              </c:strCache>
            </c:strRef>
          </c:tx>
          <c:spPr>
            <a:solidFill>
              <a:srgbClr val="2A75B3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531-481E-AFB3-2E12C4CAAB0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531-481E-AFB3-2E12C4CAAB0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7531-481E-AFB3-2E12C4CAAB08}"/>
              </c:ext>
            </c:extLst>
          </c:dPt>
          <c:dPt>
            <c:idx val="3"/>
            <c:invertIfNegative val="0"/>
            <c:bubble3D val="0"/>
            <c:spPr>
              <a:solidFill>
                <a:srgbClr val="4F7A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7531-481E-AFB3-2E12C4CAAB0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7531-481E-AFB3-2E12C4CAAB08}"/>
              </c:ext>
            </c:extLst>
          </c:dPt>
          <c:dPt>
            <c:idx val="5"/>
            <c:invertIfNegative val="0"/>
            <c:bubble3D val="0"/>
            <c:spPr>
              <a:solidFill>
                <a:srgbClr val="4F7A2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7531-481E-AFB3-2E12C4CAAB08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0B2545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T4 · FP16</c:v>
                </c:pt>
                <c:pt idx="1">
                  <c:v>Orin Nano · FP16</c:v>
                </c:pt>
                <c:pt idx="2">
                  <c:v>Nano 4GB · FP16</c:v>
                </c:pt>
                <c:pt idx="3">
                  <c:v>Nano 4GB · INT8</c:v>
                </c:pt>
                <c:pt idx="4">
                  <c:v>Pi 4 · FP32</c:v>
                </c:pt>
                <c:pt idx="5">
                  <c:v>Pi 4 · INT8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12.5</c:v>
                </c:pt>
                <c:pt idx="1">
                  <c:v>7.2</c:v>
                </c:pt>
                <c:pt idx="2">
                  <c:v>4.8</c:v>
                </c:pt>
                <c:pt idx="3">
                  <c:v>3.2</c:v>
                </c:pt>
                <c:pt idx="4">
                  <c:v>2.1</c:v>
                </c:pt>
                <c:pt idx="5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531-481E-AFB3-2E12C4CAAB0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5"/>
          <c:min val="0"/>
        </c:scaling>
        <c:delete val="1"/>
        <c:axPos val="t"/>
        <c:majorGridlines>
          <c:spPr>
            <a:ln w="6350" cap="flat">
              <a:solidFill>
                <a:srgbClr val="D9E1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2545"/>
                </a:solidFill>
                <a:latin typeface="+mn-lt"/>
              </a:defRPr>
            </a:pPr>
            <a:r>
              <a:rPr lang="en-US" sz="1200" b="0" i="0" u="none" strike="noStrike">
                <a:solidFill>
                  <a:srgbClr val="0B2545"/>
                </a:solidFill>
                <a:latin typeface="+mn-lt"/>
              </a:rPr>
              <a:t>Top-1 accuracy (%) by clip length T and layers L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Top-1 accuracy (%) by clip length T and layers L</c:v>
                </c:pt>
              </c:strCache>
            </c:strRef>
          </c:tx>
          <c:spPr>
            <a:solidFill>
              <a:srgbClr val="8FA0B3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9D2-45CC-84C7-63B2E2B4907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9D2-45CC-84C7-63B2E2B4907B}"/>
              </c:ext>
            </c:extLst>
          </c:dPt>
          <c:dPt>
            <c:idx val="2"/>
            <c:invertIfNegative val="0"/>
            <c:bubble3D val="0"/>
            <c:spPr>
              <a:solidFill>
                <a:srgbClr val="E3A72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19D2-45CC-84C7-63B2E2B4907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9D2-45CC-84C7-63B2E2B4907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19D2-45CC-84C7-63B2E2B4907B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0B2545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T2 · L1</c:v>
                </c:pt>
                <c:pt idx="1">
                  <c:v>T4 · L1</c:v>
                </c:pt>
                <c:pt idx="2">
                  <c:v>T4 · L2</c:v>
                </c:pt>
                <c:pt idx="3">
                  <c:v>T4 · L4</c:v>
                </c:pt>
                <c:pt idx="4">
                  <c:v>T8 · L2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74.8</c:v>
                </c:pt>
                <c:pt idx="1">
                  <c:v>76.900000000000006</c:v>
                </c:pt>
                <c:pt idx="2">
                  <c:v>79.2</c:v>
                </c:pt>
                <c:pt idx="3">
                  <c:v>79.599999999999994</c:v>
                </c:pt>
                <c:pt idx="4">
                  <c:v>80.099999999999994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9D2-45CC-84C7-63B2E2B490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4"/>
          <c:min val="70"/>
        </c:scaling>
        <c:delete val="1"/>
        <c:axPos val="l"/>
        <c:majorGridlines>
          <c:spPr>
            <a:ln w="6350" cap="flat">
              <a:solidFill>
                <a:srgbClr val="D9E1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7333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paper, the three authors and the headline result: a factorized hybrid video model that runs a 4-frame clip in 1.58 ms with 1.28 M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drones need motion-aware vision on tiny processors. Memory, power/heat and latency are the three hard limits; sub-2 ms per clip is the target.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2D CNNs are fast but lose motion; 3D CNNs and video transformers keep motion but are too heavy. Lite-TemporalViT sits between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contributions: decoupled design, sub-2 ms latency, reproducible multi-hardware benchmarking, and detailed configuration tests.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stages: frame buffer of T=4, 2D conv stem (32x32 to 8x8, 128 channels), token pooling to one 128-d token per frame, a 2-layer temporal transformer, and a softmax head.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3x3 conv layers shrink 32x32 to 8x8 with 128 channels. Adaptive average pooling then gives one 128-d token per frame, removing spatial self-attention entirely. The temporal encoder holds 1.18 M of the 1.28 M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Attention runs only along the 4-frame axis, so cost is O(T d^2 + T^2 d): linear in feature depth, no quadratic spatial blow-up. Mean pooling over time feeds a linear softmax classifier.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models share identical training and benchmarking conditions. CIFAR-10 is a controlled testbed; validation on UCF101 or UAV123 is future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Lite-TemporalViT is smallest, fastest and most accurate: 91.0% fewer parameters than 3D-ResNet18 with +2.1 points of accuracy, and 1.58 ms versus 2.85 ms for ViViT-Tiny.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Across T4, Jetson Orin Nano, Jetson Nano 4GB and Raspberry Pi 4, INT8 quantization makes real-time operation possible on very low-power hardware.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T=4, L=2 is the sweet spot. T=8 gains accuracy but exceeds 2 ms; L=4 doubles parameters for +0.4 points. FP16 halves memory with almost no accuracy loss; INT8 reaches 0.98 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Validation accuracy rises from 52.4% to 79.2% over 10 epochs with smooth loss reduction. Heatmaps show the attention concentrating on active motion regions as frames progress.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Summarise the three takeaways, then the deployment considerations and the future work: INT8 on embedded flight hardware and dual-stream tests in real flights.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questions. Contact details are from the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82803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ICCT · International Conference on Communication Technology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868680"/>
            <a:ext cx="4023360" cy="1874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400" b="1" dirty="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51206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endParaRPr lang="en-US" sz="4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ICCT · International Conference on Communication Technology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39" y="810623"/>
            <a:ext cx="4339883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Lite-TemporalViT: Decoupled Spatial-Temporal Transformer for Ultra-Low Latency Aerial Drone Surveillance</a:t>
            </a:r>
            <a:endParaRPr lang="en-US" sz="2400" dirty="0"/>
          </a:p>
        </p:txBody>
      </p:sp>
      <p:sp>
        <p:nvSpPr>
          <p:cNvPr id="4" name="Authors"/>
          <p:cNvSpPr txBox="1"/>
          <p:nvPr/>
        </p:nvSpPr>
        <p:spPr>
          <a:xfrm>
            <a:off x="548640" y="2342604"/>
            <a:ext cx="4023360" cy="1793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Sultan Mohyuddin · Muhammad Abubakar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bg2"/>
                </a:solidFill>
              </a:rPr>
              <a:t>Department of Computer Science, NFC IET, Multan, Pakistan</a:t>
            </a:r>
            <a:endParaRPr lang="en-US" sz="15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Mudassar Ali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bg2"/>
                </a:solidFill>
              </a:rPr>
              <a:t>College of Biomedical Engineering and Instrument Science, Zhejiang University, Hangzhou, China</a:t>
            </a:r>
          </a:p>
          <a:p>
            <a:pPr marL="0" indent="0">
              <a:buNone/>
            </a:pPr>
            <a:endParaRPr lang="en-US" sz="600" dirty="0">
              <a:solidFill>
                <a:schemeClr val="bg2"/>
              </a:solidFill>
            </a:endParaRPr>
          </a:p>
          <a:p>
            <a:r>
              <a:rPr lang="en-US" sz="1500" b="1" dirty="0">
                <a:solidFill>
                  <a:schemeClr val="bg1"/>
                </a:solidFill>
              </a:rPr>
              <a:t>Kamran Ali Memon · Muhammad Asghar Khan</a:t>
            </a:r>
          </a:p>
          <a:p>
            <a:r>
              <a:rPr lang="en-US" sz="1200" dirty="0">
                <a:solidFill>
                  <a:schemeClr val="bg2"/>
                </a:solidFill>
              </a:rPr>
              <a:t>Dept. Electrical Engineering,  Prince Mohammad Bin Fahd University, Saudi Arabia</a:t>
            </a:r>
          </a:p>
          <a:p>
            <a:endParaRPr lang="en-US" sz="1500" b="1" dirty="0">
              <a:solidFill>
                <a:schemeClr val="bg1"/>
              </a:solidFill>
            </a:endParaRPr>
          </a:p>
          <a:p>
            <a:endParaRPr lang="en-US" sz="1500" b="1" dirty="0">
              <a:solidFill>
                <a:schemeClr val="bg1"/>
              </a:solidFill>
            </a:endParaRPr>
          </a:p>
          <a:p>
            <a:endParaRPr lang="en-US" sz="1500" dirty="0"/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5" name="Headline numbers"/>
          <p:cNvSpPr txBox="1"/>
          <p:nvPr/>
        </p:nvSpPr>
        <p:spPr>
          <a:xfrm>
            <a:off x="548640" y="434194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1.58 ms per clip · 1.28 M parameters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79.2% Top-1 accuracy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Why Drone Video Analysis Is Hard</a:t>
            </a:r>
            <a:endParaRPr lang="en-US" sz="3000" dirty="0"/>
          </a:p>
        </p:txBody>
      </p:sp>
      <p:sp>
        <p:nvSpPr>
          <p:cNvPr id="4" name="Constraint card"/>
          <p:cNvSpPr/>
          <p:nvPr/>
        </p:nvSpPr>
        <p:spPr>
          <a:xfrm>
            <a:off x="457200" y="1143000"/>
            <a:ext cx="5212080" cy="1051560"/>
          </a:xfrm>
          <a:prstGeom prst="roundRect">
            <a:avLst>
              <a:gd name="adj" fmla="val 6957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circle"/>
          <p:cNvSpPr/>
          <p:nvPr/>
        </p:nvSpPr>
        <p:spPr>
          <a:xfrm>
            <a:off x="640080" y="1389888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FaMemory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527048"/>
            <a:ext cx="274320" cy="2743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17320" y="12801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Memory bandwidth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1417320" y="1572768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Narrow shared LPDDR memory; 3D tensor ops flood the onboard cache.</a:t>
            </a:r>
            <a:endParaRPr lang="en-US" sz="1400" dirty="0"/>
          </a:p>
        </p:txBody>
      </p:sp>
      <p:sp>
        <p:nvSpPr>
          <p:cNvPr id="9" name="Constraint card"/>
          <p:cNvSpPr/>
          <p:nvPr/>
        </p:nvSpPr>
        <p:spPr>
          <a:xfrm>
            <a:off x="457200" y="2331720"/>
            <a:ext cx="5212080" cy="1051560"/>
          </a:xfrm>
          <a:prstGeom prst="roundRect">
            <a:avLst>
              <a:gd name="adj" fmla="val 6957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Icon circle"/>
          <p:cNvSpPr/>
          <p:nvPr/>
        </p:nvSpPr>
        <p:spPr>
          <a:xfrm>
            <a:off x="640080" y="2578608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FaTemperatureHigh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2715768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17320" y="24688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Power and heat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1417320" y="2761488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Compute shares the battery with the motors; heat forces clock throttling.</a:t>
            </a:r>
            <a:endParaRPr lang="en-US" sz="1400" dirty="0"/>
          </a:p>
        </p:txBody>
      </p:sp>
      <p:sp>
        <p:nvSpPr>
          <p:cNvPr id="14" name="Constraint card"/>
          <p:cNvSpPr/>
          <p:nvPr/>
        </p:nvSpPr>
        <p:spPr>
          <a:xfrm>
            <a:off x="457200" y="3520440"/>
            <a:ext cx="5212080" cy="1051560"/>
          </a:xfrm>
          <a:prstGeom prst="roundRect">
            <a:avLst>
              <a:gd name="adj" fmla="val 6957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Icon circle"/>
          <p:cNvSpPr/>
          <p:nvPr/>
        </p:nvSpPr>
        <p:spPr>
          <a:xfrm>
            <a:off x="640080" y="3767328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FaStopwatch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3904488"/>
            <a:ext cx="274320" cy="27432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17320" y="36576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Latency is safety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1417320" y="3950208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Late vision data leaves less time to avoid obstacles and raises crash risk.</a:t>
            </a:r>
            <a:endParaRPr lang="en-US" sz="1400" dirty="0"/>
          </a:p>
        </p:txBody>
      </p:sp>
      <p:sp>
        <p:nvSpPr>
          <p:cNvPr id="19" name="Target callout"/>
          <p:cNvSpPr/>
          <p:nvPr/>
        </p:nvSpPr>
        <p:spPr>
          <a:xfrm>
            <a:off x="5943600" y="1143000"/>
            <a:ext cx="2743200" cy="3429000"/>
          </a:xfrm>
          <a:prstGeom prst="roundRect">
            <a:avLst>
              <a:gd name="adj" fmla="val 2667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Icon circle"/>
          <p:cNvSpPr/>
          <p:nvPr/>
        </p:nvSpPr>
        <p:spPr>
          <a:xfrm>
            <a:off x="6903720" y="137160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FaStopwatch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460" y="1577340"/>
            <a:ext cx="411480" cy="411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126480" y="23774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accent2"/>
                </a:solidFill>
              </a:rPr>
              <a:t>&lt; 2 ms</a:t>
            </a:r>
            <a:endParaRPr lang="en-US" sz="4800" dirty="0"/>
          </a:p>
        </p:txBody>
      </p:sp>
      <p:sp>
        <p:nvSpPr>
          <p:cNvPr id="23" name="Text 16"/>
          <p:cNvSpPr txBox="1"/>
          <p:nvPr/>
        </p:nvSpPr>
        <p:spPr>
          <a:xfrm>
            <a:off x="6126480" y="329184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per-clip latency target for safe autonomous flight, with minimal memory use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Where Existing Models Fall Short</a:t>
            </a:r>
            <a:endParaRPr lang="en-US" sz="3000" dirty="0"/>
          </a:p>
        </p:txBody>
      </p:sp>
      <p:sp>
        <p:nvSpPr>
          <p:cNvPr id="4" name="Comparison card"/>
          <p:cNvSpPr/>
          <p:nvPr/>
        </p:nvSpPr>
        <p:spPr>
          <a:xfrm>
            <a:off x="457200" y="1143000"/>
            <a:ext cx="2651760" cy="342900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circle"/>
          <p:cNvSpPr/>
          <p:nvPr/>
        </p:nvSpPr>
        <p:spPr>
          <a:xfrm>
            <a:off x="640080" y="12801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FaImage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1405890"/>
            <a:ext cx="251460" cy="2514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40080" y="18745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2D CNNs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24231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Frame-by-frame processing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2880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Strength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310896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Fast with minimal memory.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36576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Limitation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640080" y="38862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No motion cues: speed and direction changes are lost.</a:t>
            </a:r>
            <a:endParaRPr lang="en-US" sz="1400" dirty="0"/>
          </a:p>
        </p:txBody>
      </p:sp>
      <p:sp>
        <p:nvSpPr>
          <p:cNvPr id="13" name="Comparison card"/>
          <p:cNvSpPr/>
          <p:nvPr/>
        </p:nvSpPr>
        <p:spPr>
          <a:xfrm>
            <a:off x="3246120" y="1143000"/>
            <a:ext cx="2651760" cy="342900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Icon circle"/>
          <p:cNvSpPr/>
          <p:nvPr/>
        </p:nvSpPr>
        <p:spPr>
          <a:xfrm>
            <a:off x="3429000" y="12801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1" descr="FaCube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730" y="1405890"/>
            <a:ext cx="251460" cy="2514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429000" y="18745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3D CNNs &amp; Video Transformers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3429000" y="24231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C3D, I3D, SlowFast, TimeSformer, ViViT</a:t>
            </a:r>
            <a:endParaRPr lang="en-US" sz="1100" dirty="0"/>
          </a:p>
        </p:txBody>
      </p:sp>
      <p:sp>
        <p:nvSpPr>
          <p:cNvPr id="18" name="Text 13"/>
          <p:cNvSpPr txBox="1"/>
          <p:nvPr/>
        </p:nvSpPr>
        <p:spPr>
          <a:xfrm>
            <a:off x="3429000" y="2880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Strength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3429000" y="310896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Capture spatial detail and motion together.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3429000" y="36576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Limitation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3429000" y="38862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Heavy FLOPs, memory traffic and quadratic attention.</a:t>
            </a:r>
            <a:endParaRPr lang="en-US" sz="1400" dirty="0"/>
          </a:p>
        </p:txBody>
      </p:sp>
      <p:sp>
        <p:nvSpPr>
          <p:cNvPr id="22" name="Comparison card"/>
          <p:cNvSpPr/>
          <p:nvPr/>
        </p:nvSpPr>
        <p:spPr>
          <a:xfrm>
            <a:off x="6035040" y="1143000"/>
            <a:ext cx="2651760" cy="3429000"/>
          </a:xfrm>
          <a:prstGeom prst="roundRect">
            <a:avLst>
              <a:gd name="adj" fmla="val 2759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Icon circle"/>
          <p:cNvSpPr/>
          <p:nvPr/>
        </p:nvSpPr>
        <p:spPr>
          <a:xfrm>
            <a:off x="6217920" y="128016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2" descr="FaBolt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650" y="1405890"/>
            <a:ext cx="251460" cy="25146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7920" y="18745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Lite-TemporalViT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6217920" y="24231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bg2"/>
                </a:solidFill>
              </a:rPr>
              <a:t>Factorized hybrid (ours)</a:t>
            </a:r>
            <a:endParaRPr lang="en-US" sz="1100" dirty="0"/>
          </a:p>
        </p:txBody>
      </p:sp>
      <p:sp>
        <p:nvSpPr>
          <p:cNvPr id="27" name="Text 21"/>
          <p:cNvSpPr txBox="1"/>
          <p:nvPr/>
        </p:nvSpPr>
        <p:spPr>
          <a:xfrm>
            <a:off x="6217920" y="2880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Strength</a:t>
            </a:r>
            <a:endParaRPr lang="en-US" sz="1200" dirty="0"/>
          </a:p>
        </p:txBody>
      </p:sp>
      <p:sp>
        <p:nvSpPr>
          <p:cNvPr id="28" name="Text 22"/>
          <p:cNvSpPr txBox="1"/>
          <p:nvPr/>
        </p:nvSpPr>
        <p:spPr>
          <a:xfrm>
            <a:off x="6217920" y="310896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Multi-frame motion at near 2D-CNN speed.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217920" y="36576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Result</a:t>
            </a:r>
            <a:endParaRPr lang="en-US" sz="1200" dirty="0"/>
          </a:p>
        </p:txBody>
      </p:sp>
      <p:sp>
        <p:nvSpPr>
          <p:cNvPr id="30" name="Text 24"/>
          <p:cNvSpPr txBox="1"/>
          <p:nvPr/>
        </p:nvSpPr>
        <p:spPr>
          <a:xfrm>
            <a:off x="6217920" y="38862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Compute grows linearly with clip length.</a:t>
            </a:r>
            <a:endParaRPr lang="en-US" sz="14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Main Contributions</a:t>
            </a:r>
            <a:endParaRPr lang="en-US" sz="3000" dirty="0"/>
          </a:p>
        </p:txBody>
      </p:sp>
      <p:sp>
        <p:nvSpPr>
          <p:cNvPr id="4" name="Contribution card"/>
          <p:cNvSpPr/>
          <p:nvPr/>
        </p:nvSpPr>
        <p:spPr>
          <a:xfrm>
            <a:off x="457200" y="1143000"/>
            <a:ext cx="40233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Number circle"/>
          <p:cNvSpPr/>
          <p:nvPr/>
        </p:nvSpPr>
        <p:spPr>
          <a:xfrm>
            <a:off x="68580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68580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325880" y="13716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Decoupled Architecture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325880" y="192024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2D spatial extraction is separated from temporal tracking, so cost grows linearly with clip length.</a:t>
            </a:r>
            <a:endParaRPr lang="en-US" sz="1400" dirty="0"/>
          </a:p>
        </p:txBody>
      </p:sp>
      <p:sp>
        <p:nvSpPr>
          <p:cNvPr id="9" name="Contribution card"/>
          <p:cNvSpPr/>
          <p:nvPr/>
        </p:nvSpPr>
        <p:spPr>
          <a:xfrm>
            <a:off x="4663440" y="1143000"/>
            <a:ext cx="40233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Number circle"/>
          <p:cNvSpPr/>
          <p:nvPr/>
        </p:nvSpPr>
        <p:spPr>
          <a:xfrm>
            <a:off x="489204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89204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5532120" y="13716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Sub-2 ms Latency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5532120" y="192024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1.58 ms per clip (~632 clips/s, ~2,528 FPS) with only 1.28 M parameters.</a:t>
            </a:r>
            <a:endParaRPr lang="en-US" sz="1400" dirty="0"/>
          </a:p>
        </p:txBody>
      </p:sp>
      <p:sp>
        <p:nvSpPr>
          <p:cNvPr id="14" name="Contribution card"/>
          <p:cNvSpPr/>
          <p:nvPr/>
        </p:nvSpPr>
        <p:spPr>
          <a:xfrm>
            <a:off x="457200" y="2926080"/>
            <a:ext cx="40233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Number circle"/>
          <p:cNvSpPr/>
          <p:nvPr/>
        </p:nvSpPr>
        <p:spPr>
          <a:xfrm>
            <a:off x="685800" y="31546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8580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1325880" y="31546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Reproducible Benchmarks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37033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Latency variability on T4, Jetson Orin Nano, Jetson Nano and Raspberry Pi 4.</a:t>
            </a:r>
            <a:endParaRPr lang="en-US" sz="1400" dirty="0"/>
          </a:p>
        </p:txBody>
      </p:sp>
      <p:sp>
        <p:nvSpPr>
          <p:cNvPr id="19" name="Contribution card"/>
          <p:cNvSpPr/>
          <p:nvPr/>
        </p:nvSpPr>
        <p:spPr>
          <a:xfrm>
            <a:off x="4663440" y="2926080"/>
            <a:ext cx="40233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Number circle"/>
          <p:cNvSpPr/>
          <p:nvPr/>
        </p:nvSpPr>
        <p:spPr>
          <a:xfrm>
            <a:off x="4892040" y="31546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489204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5532120" y="31546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Extensive Ablations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532120" y="37033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Clip length, depth, precision and temporal attention maps are analysed.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Architecture Overview</a:t>
            </a:r>
            <a:endParaRPr lang="en-US" sz="3000" dirty="0"/>
          </a:p>
        </p:txBody>
      </p:sp>
      <p:pic>
        <p:nvPicPr>
          <p:cNvPr id="4" name="Image 0" descr="Lite-TemporalViT pipeline: frame buffer, 2D conv stem, token pooling, temporal transformer encoder, softmax hea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051560"/>
            <a:ext cx="7863840" cy="3493008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40080" y="45720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5"/>
                </a:solidFill>
              </a:rPr>
              <a:t>Fig. 1  End-to-end factorized spatio-temporal pipeline of Lite-TemporalViT.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Spatial Stem and Token Vectorization</a:t>
            </a:r>
            <a:endParaRPr lang="en-US" sz="3000" dirty="0"/>
          </a:p>
        </p:txBody>
      </p:sp>
      <p:graphicFrame>
        <p:nvGraphicFramePr>
          <p:cNvPr id="7" name="Layer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5212080" cy="2950464"/>
        </p:xfrm>
        <a:graphic>
          <a:graphicData uri="http://schemas.openxmlformats.org/drawingml/2006/table">
            <a:tbl>
              <a:tblPr/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Layer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5B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Operation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5B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Output shape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5B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Params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5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Stem 1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Conv2D (3→32), stride 1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[B·T, 32, 32, 32]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896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Stem 2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Conv2D (32→64), stride 2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[B·T, 64, 16, 16]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18.4K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Stem 3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Conv2D (64→128), stride 2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[B·T, 128, 8, 8]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73.8K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Token Pool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AdaptiveAvgPool2d (8×8→1×1)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[B, T, 128]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0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Temp Enc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TransEnc (L = 2, nhead = 4)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[B, T, 128]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1.18M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Head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MeanPool + Linear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[B, 10]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1.29K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457200" y="420624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Layer-by-layer specification (Table I).</a:t>
            </a:r>
            <a:endParaRPr lang="en-US" sz="1100" dirty="0"/>
          </a:p>
        </p:txBody>
      </p:sp>
      <p:sp>
        <p:nvSpPr>
          <p:cNvPr id="6" name="Stat card"/>
          <p:cNvSpPr/>
          <p:nvPr/>
        </p:nvSpPr>
        <p:spPr>
          <a:xfrm>
            <a:off x="5943600" y="1143000"/>
            <a:ext cx="2743200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3"/>
          <p:cNvSpPr txBox="1"/>
          <p:nvPr/>
        </p:nvSpPr>
        <p:spPr>
          <a:xfrm>
            <a:off x="6126480" y="12801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32×32 → 8×8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6126480" y="1874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Three 3×3 conv layers expand channels to C′ = 128.</a:t>
            </a:r>
            <a:endParaRPr lang="en-US" sz="1400" dirty="0"/>
          </a:p>
        </p:txBody>
      </p:sp>
      <p:sp>
        <p:nvSpPr>
          <p:cNvPr id="9" name="Stat card"/>
          <p:cNvSpPr/>
          <p:nvPr/>
        </p:nvSpPr>
        <p:spPr>
          <a:xfrm>
            <a:off x="5943600" y="2743200"/>
            <a:ext cx="2743200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6126480" y="28803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8×8 → 1×1</a:t>
            </a:r>
            <a:endParaRPr lang="en-US" sz="2600" dirty="0"/>
          </a:p>
        </p:txBody>
      </p:sp>
      <p:sp>
        <p:nvSpPr>
          <p:cNvPr id="11" name="Text 7"/>
          <p:cNvSpPr txBox="1"/>
          <p:nvPr/>
        </p:nvSpPr>
        <p:spPr>
          <a:xfrm>
            <a:off x="6126480" y="34747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Adaptive average pooling gives one 128-d token per frame.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Factorized Temporal Transformer</a:t>
            </a:r>
            <a:endParaRPr lang="en-US" sz="3000" dirty="0"/>
          </a:p>
        </p:txBody>
      </p:sp>
      <p:sp>
        <p:nvSpPr>
          <p:cNvPr id="4" name="Frame token 1"/>
          <p:cNvSpPr/>
          <p:nvPr/>
        </p:nvSpPr>
        <p:spPr>
          <a:xfrm>
            <a:off x="457200" y="1143000"/>
            <a:ext cx="1188720" cy="438912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457200" y="1143000"/>
            <a:ext cx="1188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Token 1</a:t>
            </a:r>
            <a:endParaRPr lang="en-US" sz="1300" dirty="0"/>
          </a:p>
        </p:txBody>
      </p:sp>
      <p:sp>
        <p:nvSpPr>
          <p:cNvPr id="6" name="Frame token 2"/>
          <p:cNvSpPr/>
          <p:nvPr/>
        </p:nvSpPr>
        <p:spPr>
          <a:xfrm>
            <a:off x="457200" y="1691640"/>
            <a:ext cx="1188720" cy="438912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457200" y="1691640"/>
            <a:ext cx="1188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Token 2</a:t>
            </a:r>
            <a:endParaRPr lang="en-US" sz="1300" dirty="0"/>
          </a:p>
        </p:txBody>
      </p:sp>
      <p:sp>
        <p:nvSpPr>
          <p:cNvPr id="8" name="Frame token 3"/>
          <p:cNvSpPr/>
          <p:nvPr/>
        </p:nvSpPr>
        <p:spPr>
          <a:xfrm>
            <a:off x="457200" y="2240280"/>
            <a:ext cx="1188720" cy="438912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457200" y="2240280"/>
            <a:ext cx="1188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Token 3</a:t>
            </a:r>
            <a:endParaRPr lang="en-US" sz="1300" dirty="0"/>
          </a:p>
        </p:txBody>
      </p:sp>
      <p:sp>
        <p:nvSpPr>
          <p:cNvPr id="10" name="Frame token 4"/>
          <p:cNvSpPr/>
          <p:nvPr/>
        </p:nvSpPr>
        <p:spPr>
          <a:xfrm>
            <a:off x="457200" y="2788920"/>
            <a:ext cx="1188720" cy="438912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57200" y="2788920"/>
            <a:ext cx="1188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Token 4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333756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+ positional embeddings</a:t>
            </a:r>
            <a:endParaRPr lang="en-US" sz="1100" dirty="0"/>
          </a:p>
        </p:txBody>
      </p:sp>
      <p:sp>
        <p:nvSpPr>
          <p:cNvPr id="13" name="Arrow"/>
          <p:cNvSpPr/>
          <p:nvPr/>
        </p:nvSpPr>
        <p:spPr>
          <a:xfrm>
            <a:off x="1645920" y="2194560"/>
            <a:ext cx="45720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Encoder block"/>
          <p:cNvSpPr/>
          <p:nvPr/>
        </p:nvSpPr>
        <p:spPr>
          <a:xfrm>
            <a:off x="2103120" y="1143000"/>
            <a:ext cx="2834640" cy="2103120"/>
          </a:xfrm>
          <a:prstGeom prst="roundRect">
            <a:avLst>
              <a:gd name="adj" fmla="val 3478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2286000" y="1325880"/>
            <a:ext cx="2468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bg1"/>
                </a:solidFill>
              </a:rPr>
              <a:t>Temporal Transformer Encoder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600" dirty="0">
                <a:solidFill>
                  <a:schemeClr val="bg1"/>
                </a:solidFill>
              </a:rPr>
              <a:t> 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L = 2 layers · 4 heads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d</a:t>
            </a:r>
            <a:r>
              <a:rPr lang="en-US" sz="1400" baseline="-40000" dirty="0">
                <a:solidFill>
                  <a:schemeClr val="bg1"/>
                </a:solidFill>
              </a:rPr>
              <a:t>model</a:t>
            </a:r>
            <a:r>
              <a:rPr lang="en-US" sz="1400" dirty="0">
                <a:solidFill>
                  <a:schemeClr val="bg1"/>
                </a:solidFill>
              </a:rPr>
              <a:t> = 128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Attention only along T</a:t>
            </a:r>
            <a:endParaRPr lang="en-US" sz="1500" dirty="0"/>
          </a:p>
        </p:txBody>
      </p:sp>
      <p:sp>
        <p:nvSpPr>
          <p:cNvPr id="16" name="Arrow"/>
          <p:cNvSpPr/>
          <p:nvPr/>
        </p:nvSpPr>
        <p:spPr>
          <a:xfrm>
            <a:off x="4937760" y="2194560"/>
            <a:ext cx="32004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Mean pool"/>
          <p:cNvSpPr/>
          <p:nvPr/>
        </p:nvSpPr>
        <p:spPr>
          <a:xfrm>
            <a:off x="5257800" y="1645920"/>
            <a:ext cx="1371600" cy="1097280"/>
          </a:xfrm>
          <a:prstGeom prst="roundRect">
            <a:avLst>
              <a:gd name="adj" fmla="val 666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5349240" y="173736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Mean pool</a:t>
            </a:r>
            <a:endParaRPr lang="en-US" sz="1400" dirty="0"/>
          </a:p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over T → B × 128</a:t>
            </a:r>
            <a:endParaRPr lang="en-US" sz="1400" dirty="0"/>
          </a:p>
        </p:txBody>
      </p:sp>
      <p:sp>
        <p:nvSpPr>
          <p:cNvPr id="19" name="Arrow"/>
          <p:cNvSpPr/>
          <p:nvPr/>
        </p:nvSpPr>
        <p:spPr>
          <a:xfrm>
            <a:off x="6629400" y="2194560"/>
            <a:ext cx="32004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Classifier"/>
          <p:cNvSpPr/>
          <p:nvPr/>
        </p:nvSpPr>
        <p:spPr>
          <a:xfrm>
            <a:off x="6949440" y="1645920"/>
            <a:ext cx="1737360" cy="1097280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7040880" y="17373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Linear + Softmax</a:t>
            </a:r>
            <a:endParaRPr lang="en-US" sz="1400" dirty="0"/>
          </a:p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10 classes</a:t>
            </a:r>
            <a:endParaRPr lang="en-US" sz="1400" dirty="0"/>
          </a:p>
        </p:txBody>
      </p:sp>
      <p:sp>
        <p:nvSpPr>
          <p:cNvPr id="22" name="Attention formula"/>
          <p:cNvSpPr/>
          <p:nvPr/>
        </p:nvSpPr>
        <p:spPr>
          <a:xfrm>
            <a:off x="457200" y="3657600"/>
            <a:ext cx="502920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40080" y="3767328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Attention(Q, K, V) = Softmax(QK</a:t>
            </a:r>
            <a:r>
              <a:rPr lang="en-US" sz="1600" b="1" baseline="30000" dirty="0">
                <a:solidFill>
                  <a:schemeClr val="tx1"/>
                </a:solidFill>
              </a:rPr>
              <a:t>T</a:t>
            </a:r>
            <a:r>
              <a:rPr lang="en-US" sz="1600" b="1" dirty="0">
                <a:solidFill>
                  <a:schemeClr val="tx1"/>
                </a:solidFill>
              </a:rPr>
              <a:t> / √d</a:t>
            </a:r>
            <a:r>
              <a:rPr lang="en-US" sz="1600" b="1" baseline="-40000" dirty="0">
                <a:solidFill>
                  <a:schemeClr val="tx1"/>
                </a:solidFill>
              </a:rPr>
              <a:t>k</a:t>
            </a:r>
            <a:r>
              <a:rPr lang="en-US" sz="1600" b="1" dirty="0">
                <a:solidFill>
                  <a:schemeClr val="tx1"/>
                </a:solidFill>
              </a:rPr>
              <a:t>) V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Self-attention runs only along the T = 4 frame axis.</a:t>
            </a:r>
            <a:endParaRPr lang="en-US" sz="1600" dirty="0"/>
          </a:p>
        </p:txBody>
      </p:sp>
      <p:sp>
        <p:nvSpPr>
          <p:cNvPr id="24" name="Complexity"/>
          <p:cNvSpPr/>
          <p:nvPr/>
        </p:nvSpPr>
        <p:spPr>
          <a:xfrm>
            <a:off x="5669280" y="3657600"/>
            <a:ext cx="3017520" cy="960120"/>
          </a:xfrm>
          <a:prstGeom prst="roundRect">
            <a:avLst>
              <a:gd name="adj" fmla="val 7619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 txBox="1"/>
          <p:nvPr/>
        </p:nvSpPr>
        <p:spPr>
          <a:xfrm>
            <a:off x="5852160" y="3767328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accent2"/>
                </a:solidFill>
              </a:rPr>
              <a:t>O(T·d</a:t>
            </a:r>
            <a:r>
              <a:rPr lang="en-US" sz="1600" b="1" baseline="30000" dirty="0">
                <a:solidFill>
                  <a:schemeClr val="accent2"/>
                </a:solidFill>
              </a:rPr>
              <a:t>2</a:t>
            </a:r>
            <a:r>
              <a:rPr lang="en-US" sz="1600" b="1" dirty="0">
                <a:solidFill>
                  <a:schemeClr val="accent2"/>
                </a:solidFill>
              </a:rPr>
              <a:t> + T</a:t>
            </a:r>
            <a:r>
              <a:rPr lang="en-US" sz="1600" b="1" baseline="30000" dirty="0">
                <a:solidFill>
                  <a:schemeClr val="accent2"/>
                </a:solidFill>
              </a:rPr>
              <a:t>2</a:t>
            </a:r>
            <a:r>
              <a:rPr lang="en-US" sz="1600" b="1" dirty="0">
                <a:solidFill>
                  <a:schemeClr val="accent2"/>
                </a:solidFill>
              </a:rPr>
              <a:t>·d)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linear in spatial feature depth</a:t>
            </a:r>
            <a:endParaRPr lang="en-US" sz="16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Experimental Setup</a:t>
            </a:r>
            <a:endParaRPr lang="en-US" sz="3000" dirty="0"/>
          </a:p>
        </p:txBody>
      </p:sp>
      <p:sp>
        <p:nvSpPr>
          <p:cNvPr id="4" name="Setup card"/>
          <p:cNvSpPr/>
          <p:nvPr/>
        </p:nvSpPr>
        <p:spPr>
          <a:xfrm>
            <a:off x="457200" y="1143000"/>
            <a:ext cx="26517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circle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FaDatabase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" y="1440180"/>
            <a:ext cx="228600" cy="2286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Dataset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19202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CIFAR-10 clips: T = 4 consecutive same-class samples</a:t>
            </a:r>
            <a:endParaRPr lang="en-US" sz="1400" dirty="0"/>
          </a:p>
        </p:txBody>
      </p:sp>
      <p:sp>
        <p:nvSpPr>
          <p:cNvPr id="9" name="Setup card"/>
          <p:cNvSpPr/>
          <p:nvPr/>
        </p:nvSpPr>
        <p:spPr>
          <a:xfrm>
            <a:off x="3246120" y="1143000"/>
            <a:ext cx="26517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Icon circle"/>
          <p:cNvSpPr/>
          <p:nvPr/>
        </p:nvSpPr>
        <p:spPr>
          <a:xfrm>
            <a:off x="3429000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FaCog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0" y="1440180"/>
            <a:ext cx="228600" cy="2286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023360" y="13258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Training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3429000" y="19202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PyTorch, AdamW, lr 0.001, weight decay 0.01, 10 epochs</a:t>
            </a:r>
            <a:endParaRPr lang="en-US" sz="1400" dirty="0"/>
          </a:p>
        </p:txBody>
      </p:sp>
      <p:sp>
        <p:nvSpPr>
          <p:cNvPr id="14" name="Setup card"/>
          <p:cNvSpPr/>
          <p:nvPr/>
        </p:nvSpPr>
        <p:spPr>
          <a:xfrm>
            <a:off x="6035040" y="1143000"/>
            <a:ext cx="26517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Icon circle"/>
          <p:cNvSpPr/>
          <p:nvPr/>
        </p:nvSpPr>
        <p:spPr>
          <a:xfrm>
            <a:off x="6217920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FaServer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220" y="1440180"/>
            <a:ext cx="228600" cy="2286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812280" y="13258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Hardware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6217920" y="19202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NVIDIA T4 on Google Colab; edge tests on Jetson and Raspberry Pi 4</a:t>
            </a:r>
            <a:endParaRPr lang="en-US" sz="1400" dirty="0"/>
          </a:p>
        </p:txBody>
      </p:sp>
      <p:sp>
        <p:nvSpPr>
          <p:cNvPr id="19" name="Setup card"/>
          <p:cNvSpPr/>
          <p:nvPr/>
        </p:nvSpPr>
        <p:spPr>
          <a:xfrm>
            <a:off x="457200" y="2926080"/>
            <a:ext cx="26517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Icon circle"/>
          <p:cNvSpPr/>
          <p:nvPr/>
        </p:nvSpPr>
        <p:spPr>
          <a:xfrm>
            <a:off x="64008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FaStopwatch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380" y="3223260"/>
            <a:ext cx="228600" cy="2286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234440" y="310896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Latency protocol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40080" y="370332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Batch size 1, TensorRT, 50 warm-up + 500 timed runs, CUDA event sync</a:t>
            </a:r>
            <a:endParaRPr lang="en-US" sz="1400" dirty="0"/>
          </a:p>
        </p:txBody>
      </p:sp>
      <p:sp>
        <p:nvSpPr>
          <p:cNvPr id="24" name="Setup card"/>
          <p:cNvSpPr/>
          <p:nvPr/>
        </p:nvSpPr>
        <p:spPr>
          <a:xfrm>
            <a:off x="3246120" y="2926080"/>
            <a:ext cx="26517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Icon circle"/>
          <p:cNvSpPr/>
          <p:nvPr/>
        </p:nvSpPr>
        <p:spPr>
          <a:xfrm>
            <a:off x="342900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FaBolt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3300" y="3223260"/>
            <a:ext cx="228600" cy="22860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4023360" y="310896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Power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3429000" y="370332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15 W Max-N mode on Jetson, INA3221 monitors over 500 iterations</a:t>
            </a:r>
            <a:endParaRPr lang="en-US" sz="1400" dirty="0"/>
          </a:p>
        </p:txBody>
      </p:sp>
      <p:sp>
        <p:nvSpPr>
          <p:cNvPr id="29" name="Setup card"/>
          <p:cNvSpPr/>
          <p:nvPr/>
        </p:nvSpPr>
        <p:spPr>
          <a:xfrm>
            <a:off x="6035040" y="2926080"/>
            <a:ext cx="26517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22225">
            <a:solidFill>
              <a:schemeClr val="accent2"/>
            </a:solidFill>
            <a:prstDash val="solid"/>
          </a:ln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Icon circle"/>
          <p:cNvSpPr/>
          <p:nvPr/>
        </p:nvSpPr>
        <p:spPr>
          <a:xfrm>
            <a:off x="6217920" y="310896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5" descr="FaEye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2220" y="3223260"/>
            <a:ext cx="228600" cy="228600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6812280" y="310896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Scope note</a:t>
            </a:r>
            <a:endParaRPr lang="en-US" sz="1500" dirty="0"/>
          </a:p>
        </p:txBody>
      </p:sp>
      <p:sp>
        <p:nvSpPr>
          <p:cNvPr id="33" name="Text 24"/>
          <p:cNvSpPr txBox="1"/>
          <p:nvPr/>
        </p:nvSpPr>
        <p:spPr>
          <a:xfrm>
            <a:off x="6217920" y="370332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CIFAR-10 is a controlled testbed; UCF101 / UAV123 validation is planned</a:t>
            </a:r>
            <a:endParaRPr lang="en-US" sz="14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Accuracy and Efficiency vs. Baselines</a:t>
            </a:r>
            <a:endParaRPr lang="en-US" sz="3000" dirty="0"/>
          </a:p>
        </p:txBody>
      </p:sp>
      <p:graphicFrame>
        <p:nvGraphicFramePr>
          <p:cNvPr id="4" name="Latency per clip (ms) – lower is better"/>
          <p:cNvGraphicFramePr/>
          <p:nvPr/>
        </p:nvGraphicFramePr>
        <p:xfrm>
          <a:off x="457200" y="1097280"/>
          <a:ext cx="402336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op-1 accuracy (%) – higher is better"/>
          <p:cNvGraphicFramePr/>
          <p:nvPr/>
        </p:nvGraphicFramePr>
        <p:xfrm>
          <a:off x="4663440" y="1097280"/>
          <a:ext cx="402336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tat card"/>
          <p:cNvSpPr/>
          <p:nvPr/>
        </p:nvSpPr>
        <p:spPr>
          <a:xfrm>
            <a:off x="457200" y="3703320"/>
            <a:ext cx="2651760" cy="914400"/>
          </a:xfrm>
          <a:prstGeom prst="roundRect">
            <a:avLst>
              <a:gd name="adj" fmla="val 8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2"/>
          <p:cNvSpPr txBox="1"/>
          <p:nvPr/>
        </p:nvSpPr>
        <p:spPr>
          <a:xfrm>
            <a:off x="640080" y="3767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91.0%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640080" y="41605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smaller than 3D-ResNet18</a:t>
            </a:r>
            <a:endParaRPr lang="en-US" sz="1400" dirty="0"/>
          </a:p>
        </p:txBody>
      </p:sp>
      <p:sp>
        <p:nvSpPr>
          <p:cNvPr id="9" name="Stat card"/>
          <p:cNvSpPr/>
          <p:nvPr/>
        </p:nvSpPr>
        <p:spPr>
          <a:xfrm>
            <a:off x="3246120" y="3703320"/>
            <a:ext cx="2651760" cy="914400"/>
          </a:xfrm>
          <a:prstGeom prst="roundRect">
            <a:avLst>
              <a:gd name="adj" fmla="val 8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5"/>
          <p:cNvSpPr txBox="1"/>
          <p:nvPr/>
        </p:nvSpPr>
        <p:spPr>
          <a:xfrm>
            <a:off x="3429000" y="3767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+2.1%</a:t>
            </a:r>
            <a:endParaRPr lang="en-US" sz="2400" dirty="0"/>
          </a:p>
        </p:txBody>
      </p:sp>
      <p:sp>
        <p:nvSpPr>
          <p:cNvPr id="11" name="Text 6"/>
          <p:cNvSpPr txBox="1"/>
          <p:nvPr/>
        </p:nvSpPr>
        <p:spPr>
          <a:xfrm>
            <a:off x="3429000" y="41605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Top-1 over 3D-ResNet18</a:t>
            </a:r>
            <a:endParaRPr lang="en-US" sz="1400" dirty="0"/>
          </a:p>
        </p:txBody>
      </p:sp>
      <p:sp>
        <p:nvSpPr>
          <p:cNvPr id="12" name="Stat card"/>
          <p:cNvSpPr/>
          <p:nvPr/>
        </p:nvSpPr>
        <p:spPr>
          <a:xfrm>
            <a:off x="6035040" y="3703320"/>
            <a:ext cx="2651760" cy="914400"/>
          </a:xfrm>
          <a:prstGeom prst="roundRect">
            <a:avLst>
              <a:gd name="adj" fmla="val 8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8"/>
          <p:cNvSpPr txBox="1"/>
          <p:nvPr/>
        </p:nvSpPr>
        <p:spPr>
          <a:xfrm>
            <a:off x="6217920" y="3767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1.58 ms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6217920" y="41605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vs 2.85 ms for ViViT-Tiny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Edge Hardware Profiling</a:t>
            </a:r>
            <a:endParaRPr lang="en-US" sz="3000" dirty="0"/>
          </a:p>
        </p:txBody>
      </p:sp>
      <p:graphicFrame>
        <p:nvGraphicFramePr>
          <p:cNvPr id="4" name="Latency per clip (ms)"/>
          <p:cNvGraphicFramePr/>
          <p:nvPr/>
        </p:nvGraphicFramePr>
        <p:xfrm>
          <a:off x="457200" y="1097280"/>
          <a:ext cx="4023360" cy="260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Power draw (W)"/>
          <p:cNvGraphicFramePr/>
          <p:nvPr/>
        </p:nvGraphicFramePr>
        <p:xfrm>
          <a:off x="4663440" y="1097280"/>
          <a:ext cx="4023360" cy="260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akeaway"/>
          <p:cNvSpPr/>
          <p:nvPr/>
        </p:nvSpPr>
        <p:spPr>
          <a:xfrm>
            <a:off x="457200" y="3840480"/>
            <a:ext cx="8229600" cy="777240"/>
          </a:xfrm>
          <a:prstGeom prst="roundRect">
            <a:avLst>
              <a:gd name="adj" fmla="val 9412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2"/>
          <p:cNvSpPr txBox="1"/>
          <p:nvPr/>
        </p:nvSpPr>
        <p:spPr>
          <a:xfrm>
            <a:off x="685800" y="384048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INT8 (green bars): 242 clips/s at 3.2 W on Jetson Nano 4GB, and 81 clips/s (324 FPS) at 1.8 W on a CPU-only Raspberry Pi 4.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Ablation and Precision Analysis</a:t>
            </a:r>
            <a:endParaRPr lang="en-US" sz="3000" dirty="0"/>
          </a:p>
        </p:txBody>
      </p:sp>
      <p:graphicFrame>
        <p:nvGraphicFramePr>
          <p:cNvPr id="4" name="Top-1 accuracy (%) by clip length T and layers L"/>
          <p:cNvGraphicFramePr/>
          <p:nvPr/>
        </p:nvGraphicFramePr>
        <p:xfrm>
          <a:off x="457200" y="1097280"/>
          <a:ext cx="420624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Precisio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46320" y="1188720"/>
          <a:ext cx="3840480" cy="1828800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Mode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5B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Size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5B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VRAM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5B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Latency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5B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Top-1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5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FP32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5.12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18.4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2.45 ms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79.3%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B2545"/>
                          </a:solidFill>
                        </a:rPr>
                        <a:t>FP16 (ours)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0B2545"/>
                          </a:solidFill>
                        </a:rPr>
                        <a:t>2.56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0B2545"/>
                          </a:solidFill>
                        </a:rPr>
                        <a:t>9.2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0B2545"/>
                          </a:solidFill>
                        </a:rPr>
                        <a:t>1.58 ms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0B2545"/>
                          </a:solidFill>
                        </a:rPr>
                        <a:t>79.2%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INT8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1.28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4.8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0.98 ms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0B2545"/>
                          </a:solidFill>
                        </a:rPr>
                        <a:t>78.4%</a:t>
                      </a:r>
                      <a:endParaRPr lang="en-US" sz="1100" dirty="0"/>
                    </a:p>
                  </a:txBody>
                  <a:tcPr anchor="ctr">
                    <a:lnL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1"/>
          <p:cNvSpPr txBox="1"/>
          <p:nvPr/>
        </p:nvSpPr>
        <p:spPr>
          <a:xfrm>
            <a:off x="4846320" y="31089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Precision scaling (Table V); size and VRAM in MB.</a:t>
            </a:r>
            <a:endParaRPr lang="en-US" sz="1100" dirty="0"/>
          </a:p>
        </p:txBody>
      </p:sp>
      <p:sp>
        <p:nvSpPr>
          <p:cNvPr id="7" name="Takeaway"/>
          <p:cNvSpPr/>
          <p:nvPr/>
        </p:nvSpPr>
        <p:spPr>
          <a:xfrm>
            <a:off x="457200" y="3749040"/>
            <a:ext cx="420624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3"/>
          <p:cNvSpPr txBox="1"/>
          <p:nvPr/>
        </p:nvSpPr>
        <p:spPr>
          <a:xfrm>
            <a:off x="640080" y="374904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Longer buffer (T = 2 → 4) adds +4.4% accuracy for +0.66 ms; doubling depth to L = 4 adds only +0.4%.</a:t>
            </a:r>
            <a:endParaRPr lang="en-US" sz="1400" dirty="0"/>
          </a:p>
        </p:txBody>
      </p:sp>
      <p:sp>
        <p:nvSpPr>
          <p:cNvPr id="9" name="Takeaway"/>
          <p:cNvSpPr/>
          <p:nvPr/>
        </p:nvSpPr>
        <p:spPr>
          <a:xfrm>
            <a:off x="4846320" y="3749040"/>
            <a:ext cx="384048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5"/>
          <p:cNvSpPr txBox="1"/>
          <p:nvPr/>
        </p:nvSpPr>
        <p:spPr>
          <a:xfrm>
            <a:off x="5029200" y="374904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FP16 cuts latency 35.5% vs FP32 at −0.1 pt accuracy; INT8 reaches 0.98 ms.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Convergence and Temporal Attention</a:t>
            </a:r>
            <a:endParaRPr lang="en-US" sz="3000" dirty="0"/>
          </a:p>
        </p:txBody>
      </p:sp>
      <p:pic>
        <p:nvPicPr>
          <p:cNvPr id="4" name="Image 0" descr="Attention heatmaps for frames t=1 to t=4 showing focus sharpening on the moving reg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8229600" cy="2350008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457200" y="349300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5"/>
                </a:solidFill>
              </a:rPr>
              <a:t>Fig. 2  Multi-frame temporal activation trajectory across frames t = 1 to t = 4.</a:t>
            </a:r>
            <a:endParaRPr lang="en-US" sz="1100" dirty="0"/>
          </a:p>
        </p:txBody>
      </p:sp>
      <p:sp>
        <p:nvSpPr>
          <p:cNvPr id="6" name="Stat card"/>
          <p:cNvSpPr/>
          <p:nvPr/>
        </p:nvSpPr>
        <p:spPr>
          <a:xfrm>
            <a:off x="457200" y="3840480"/>
            <a:ext cx="2651760" cy="777240"/>
          </a:xfrm>
          <a:prstGeom prst="roundRect">
            <a:avLst>
              <a:gd name="adj" fmla="val 9412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3"/>
          <p:cNvSpPr txBox="1"/>
          <p:nvPr/>
        </p:nvSpPr>
        <p:spPr>
          <a:xfrm>
            <a:off x="640080" y="389534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52.4% → 79.2%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424281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validation accuracy, epoch 1 → 10</a:t>
            </a:r>
            <a:endParaRPr lang="en-US" sz="1200" dirty="0"/>
          </a:p>
        </p:txBody>
      </p:sp>
      <p:sp>
        <p:nvSpPr>
          <p:cNvPr id="9" name="Stat card"/>
          <p:cNvSpPr/>
          <p:nvPr/>
        </p:nvSpPr>
        <p:spPr>
          <a:xfrm>
            <a:off x="3246120" y="3840480"/>
            <a:ext cx="2651760" cy="777240"/>
          </a:xfrm>
          <a:prstGeom prst="roundRect">
            <a:avLst>
              <a:gd name="adj" fmla="val 9412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3429000" y="389534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1.310 → 0.589</a:t>
            </a:r>
            <a:endParaRPr lang="en-US" sz="2000" dirty="0"/>
          </a:p>
        </p:txBody>
      </p:sp>
      <p:sp>
        <p:nvSpPr>
          <p:cNvPr id="11" name="Text 7"/>
          <p:cNvSpPr txBox="1"/>
          <p:nvPr/>
        </p:nvSpPr>
        <p:spPr>
          <a:xfrm>
            <a:off x="3429000" y="424281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validation loss, epoch 1 → 10</a:t>
            </a:r>
            <a:endParaRPr lang="en-US" sz="1200" dirty="0"/>
          </a:p>
        </p:txBody>
      </p:sp>
      <p:sp>
        <p:nvSpPr>
          <p:cNvPr id="12" name="Stat card"/>
          <p:cNvSpPr/>
          <p:nvPr/>
        </p:nvSpPr>
        <p:spPr>
          <a:xfrm>
            <a:off x="6035040" y="3840480"/>
            <a:ext cx="2651760" cy="777240"/>
          </a:xfrm>
          <a:prstGeom prst="roundRect">
            <a:avLst>
              <a:gd name="adj" fmla="val 9412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6217920" y="389534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t = 1 → 4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6217920" y="424281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attention focuses on motion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</a:rPr>
              <a:t>Conclusion and Deployment Outlook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0972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Key takeaways</a:t>
            </a:r>
            <a:endParaRPr lang="en-US" sz="1800" dirty="0"/>
          </a:p>
        </p:txBody>
      </p:sp>
      <p:sp>
        <p:nvSpPr>
          <p:cNvPr id="5" name="Icon circle"/>
          <p:cNvSpPr/>
          <p:nvPr/>
        </p:nvSpPr>
        <p:spPr>
          <a:xfrm>
            <a:off x="457200" y="164592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FaCheck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60220"/>
            <a:ext cx="228600" cy="2286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097280" y="160020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79.2% Top-1 with 1.28 M parameters and 1.58 ms per 4-frame clip on a T4 GPU.</a:t>
            </a:r>
            <a:endParaRPr lang="en-US" sz="1400" dirty="0"/>
          </a:p>
        </p:txBody>
      </p:sp>
      <p:sp>
        <p:nvSpPr>
          <p:cNvPr id="8" name="Icon circle"/>
          <p:cNvSpPr/>
          <p:nvPr/>
        </p:nvSpPr>
        <p:spPr>
          <a:xfrm>
            <a:off x="457200" y="265176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FaCheck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66060"/>
            <a:ext cx="228600" cy="22860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097280" y="260604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Ahead of 3D-ResNet18, SlowFast-Lite and ViViT-Tiny on every metric in Table II.</a:t>
            </a:r>
            <a:endParaRPr lang="en-US" sz="1400" dirty="0"/>
          </a:p>
        </p:txBody>
      </p:sp>
      <p:sp>
        <p:nvSpPr>
          <p:cNvPr id="11" name="Icon circle"/>
          <p:cNvSpPr/>
          <p:nvPr/>
        </p:nvSpPr>
        <p:spPr>
          <a:xfrm>
            <a:off x="457200" y="365760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FaCheck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771900"/>
            <a:ext cx="228600" cy="2286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097280" y="361188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INT8 runs in real time on Jetson Nano (242 clips/s, 3.2 W) and Raspberry Pi 4 (81 clips/s).</a:t>
            </a:r>
            <a:endParaRPr lang="en-US" sz="1400" dirty="0"/>
          </a:p>
        </p:txBody>
      </p:sp>
      <p:sp>
        <p:nvSpPr>
          <p:cNvPr id="14" name="Deployment card"/>
          <p:cNvSpPr/>
          <p:nvPr/>
        </p:nvSpPr>
        <p:spPr>
          <a:xfrm>
            <a:off x="4937760" y="1097280"/>
            <a:ext cx="3749040" cy="3520440"/>
          </a:xfrm>
          <a:prstGeom prst="roundRect">
            <a:avLst>
              <a:gd name="adj" fmla="val 2078"/>
            </a:avLst>
          </a:prstGeom>
          <a:solidFill>
            <a:schemeClr val="bg1"/>
          </a:solidFill>
          <a:ln/>
          <a:effectLst>
            <a:outerShdw blurRad="76200" dist="25400" dir="5400000" algn="bl" rotWithShape="0">
              <a:srgbClr val="0B2545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9"/>
          <p:cNvSpPr txBox="1"/>
          <p:nvPr/>
        </p:nvSpPr>
        <p:spPr>
          <a:xfrm>
            <a:off x="5120640" y="123444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Deployment</a:t>
            </a:r>
            <a:endParaRPr lang="en-US" sz="1600" dirty="0"/>
          </a:p>
        </p:txBody>
      </p:sp>
      <p:sp>
        <p:nvSpPr>
          <p:cNvPr id="16" name="Text 10"/>
          <p:cNvSpPr txBox="1"/>
          <p:nvPr/>
        </p:nvSpPr>
        <p:spPr>
          <a:xfrm>
            <a:off x="5120640" y="1600200"/>
            <a:ext cx="3383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Low heat (0.22 GFLOPs): less clock throttling on long missions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Small footprint (2.56 MB) allows a dual-stream fail-safe pipeline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Fine-tune with domain augmentations for shake and lighting</a:t>
            </a:r>
            <a:endParaRPr lang="en-US" sz="1400" dirty="0"/>
          </a:p>
        </p:txBody>
      </p:sp>
      <p:sp>
        <p:nvSpPr>
          <p:cNvPr id="17" name="Text 11"/>
          <p:cNvSpPr txBox="1"/>
          <p:nvPr/>
        </p:nvSpPr>
        <p:spPr>
          <a:xfrm>
            <a:off x="5120640" y="33375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Future work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5120640" y="3703320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INT8 on embedded flight hardware and dual-stream tests in real drone flights.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tin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2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Thank You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Questions and discussion</a:t>
            </a:r>
            <a:endParaRPr lang="en-US" sz="2200" dirty="0"/>
          </a:p>
        </p:txBody>
      </p:sp>
      <p:sp>
        <p:nvSpPr>
          <p:cNvPr id="5" name="Contacts"/>
          <p:cNvSpPr txBox="1"/>
          <p:nvPr/>
        </p:nvSpPr>
        <p:spPr>
          <a:xfrm>
            <a:off x="548640" y="1828800"/>
            <a:ext cx="5303520" cy="1509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Sultan Mohyuddin · sultansindhu22@gmail.com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Muhammad Abubakar · muhammadabubakar19.cs@gmail.com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Mudassar Ali · mudassar.ali@zju.edu.cn</a:t>
            </a:r>
          </a:p>
          <a:p>
            <a:pPr>
              <a:spcAft>
                <a:spcPts val="400"/>
              </a:spcAft>
            </a:pPr>
            <a:r>
              <a:rPr lang="en-US" sz="1400" dirty="0">
                <a:solidFill>
                  <a:schemeClr val="bg1"/>
                </a:solidFill>
              </a:rPr>
              <a:t>Kamran Ali Memon · kali@pmu.edu.sa</a:t>
            </a:r>
          </a:p>
          <a:p>
            <a:pPr>
              <a:spcAft>
                <a:spcPts val="400"/>
              </a:spcAft>
            </a:pPr>
            <a:r>
              <a:rPr lang="en-US" sz="1400" dirty="0">
                <a:solidFill>
                  <a:schemeClr val="bg1"/>
                </a:solidFill>
              </a:rPr>
              <a:t>Muhammad Asghar Khan · mkhan4@pmu.edu.sa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n-US" sz="600" dirty="0">
                <a:solidFill>
                  <a:schemeClr val="bg1"/>
                </a:solidFill>
              </a:rPr>
              <a:t> 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i="1" dirty="0">
                <a:solidFill>
                  <a:schemeClr val="bg2"/>
                </a:solidFill>
              </a:rPr>
              <a:t>Code and evaluation scripts available upon request.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CCT Aerial">
  <a:themeElements>
    <a:clrScheme name="ICCT Aerial">
      <a:dk1>
        <a:srgbClr val="0B2545"/>
      </a:dk1>
      <a:lt1>
        <a:srgbClr val="FFFFFF"/>
      </a:lt1>
      <a:dk2>
        <a:srgbClr val="2A75B3"/>
      </a:dk2>
      <a:lt2>
        <a:srgbClr val="E3F0FA"/>
      </a:lt2>
      <a:accent1>
        <a:srgbClr val="2A75B3"/>
      </a:accent1>
      <a:accent2>
        <a:srgbClr val="E3A72F"/>
      </a:accent2>
      <a:accent3>
        <a:srgbClr val="4F7A22"/>
      </a:accent3>
      <a:accent4>
        <a:srgbClr val="4F5D6B"/>
      </a:accent4>
      <a:accent5>
        <a:srgbClr val="5B6B7F"/>
      </a:accent5>
      <a:accent6>
        <a:srgbClr val="B5532D"/>
      </a:accent6>
      <a:hlink>
        <a:srgbClr val="2A75B3"/>
      </a:hlink>
      <a:folHlink>
        <a:srgbClr val="4F5D6B"/>
      </a:folHlink>
    </a:clrScheme>
    <a:fontScheme name="ICCT Aerial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1526</Words>
  <Application>Microsoft Office PowerPoint</Application>
  <PresentationFormat>On-screen Show (16:9)</PresentationFormat>
  <Paragraphs>229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ICCT Aerial</vt:lpstr>
      <vt:lpstr>Lite-TemporalViT: Decoupled Spatial-Temporal Transformer for Ultra-Low Latency Aerial Drone Surveillance</vt:lpstr>
      <vt:lpstr>Why Drone Video Analysis Is Hard</vt:lpstr>
      <vt:lpstr>Where Existing Models Fall Short</vt:lpstr>
      <vt:lpstr>Main Contributions</vt:lpstr>
      <vt:lpstr>Architecture Overview</vt:lpstr>
      <vt:lpstr>Spatial Stem and Token Vectorization</vt:lpstr>
      <vt:lpstr>Factorized Temporal Transformer</vt:lpstr>
      <vt:lpstr>Experimental Setup</vt:lpstr>
      <vt:lpstr>Accuracy and Efficiency vs. Baselines</vt:lpstr>
      <vt:lpstr>Edge Hardware Profiling</vt:lpstr>
      <vt:lpstr>Ablation and Precision Analysis</vt:lpstr>
      <vt:lpstr>Convergence and Temporal Attention</vt:lpstr>
      <vt:lpstr>Conclusion and Deployment Outlook</vt:lpstr>
      <vt:lpstr>Thank You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Lite-TemporalViT — ICCT Presentation</dc:title>
  <dc:subject>PptxGenJS Presentation</dc:subject>
  <dc:creator>Sultan Mohyuddin, Muhammad Abubakar, Mudassar Ali</dc:creator>
  <cp:lastModifiedBy>Dr. Kamran Ali</cp:lastModifiedBy>
  <cp:revision>3</cp:revision>
  <dcterms:created xsi:type="dcterms:W3CDTF">2026-10-27T06:15:12Z</dcterms:created>
  <dcterms:modified xsi:type="dcterms:W3CDTF">2026-10-27T10:11:04Z</dcterms:modified>
</cp:coreProperties>
</file>