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72" r:id="rId11"/>
    <p:sldId id="270" r:id="rId12"/>
    <p:sldId id="271" r:id="rId13"/>
    <p:sldId id="266" r:id="rId14"/>
    <p:sldId id="273" r:id="rId15"/>
    <p:sldId id="269" r:id="rId16"/>
    <p:sldId id="274" r:id="rId1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7" d="100"/>
          <a:sy n="67" d="100"/>
        </p:scale>
        <p:origin x="62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4338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05BAC"/>
          </a:solidFill>
          <a:ln w="12700">
            <a:solidFill>
              <a:srgbClr val="005B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02920" y="109728"/>
            <a:ext cx="3017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河海大学  HOHAI UNIVERSITY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8778240" y="118872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CEEFF"/>
                </a:solidFill>
              </a:rPr>
              <a:t>Conference Presentation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0" y="438912"/>
            <a:ext cx="12191695" cy="6419088"/>
          </a:xfrm>
          <a:prstGeom prst="rect">
            <a:avLst/>
          </a:prstGeom>
          <a:solidFill>
            <a:srgbClr val="F5F8FB"/>
          </a:solidFill>
          <a:ln w="12700">
            <a:solidFill>
              <a:srgbClr val="F5F8F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521208" y="1115568"/>
            <a:ext cx="73152" cy="3886200"/>
          </a:xfrm>
          <a:prstGeom prst="rect">
            <a:avLst/>
          </a:prstGeom>
          <a:solidFill>
            <a:srgbClr val="005BAC"/>
          </a:solidFill>
          <a:ln w="12700">
            <a:solidFill>
              <a:srgbClr val="005B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822960" y="1143000"/>
            <a:ext cx="6400800" cy="1885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Online Gaming Patterns, Family Functioning, and Self-Control among Adults in Islamabad and Rawalpindi, Pakistan</a:t>
            </a:r>
            <a:endParaRPr lang="en-US" sz="2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841248" y="5138928"/>
            <a:ext cx="6217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F2937"/>
                </a:solidFill>
              </a:rPr>
              <a:t>Nusrat Azeema · Dr. Fang-Hsuan Hsueh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841248" y="5468112"/>
            <a:ext cx="6217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20" dirty="0">
                <a:solidFill>
                  <a:srgbClr val="1F2937"/>
                </a:solidFill>
              </a:rPr>
              <a:t>Department of Sociology, School of Public Administration</a:t>
            </a:r>
            <a:endParaRPr lang="en-US" sz="1220" dirty="0"/>
          </a:p>
          <a:p>
            <a:pPr marL="0" indent="0">
              <a:buNone/>
            </a:pPr>
            <a:r>
              <a:rPr lang="en-US" sz="1220" dirty="0">
                <a:solidFill>
                  <a:srgbClr val="1F2937"/>
                </a:solidFill>
              </a:rPr>
              <a:t>Hohai University</a:t>
            </a:r>
            <a:endParaRPr lang="en-US" sz="1220" dirty="0"/>
          </a:p>
        </p:txBody>
      </p:sp>
      <p:sp>
        <p:nvSpPr>
          <p:cNvPr id="11" name="Text 9"/>
          <p:cNvSpPr/>
          <p:nvPr/>
        </p:nvSpPr>
        <p:spPr>
          <a:xfrm>
            <a:off x="841248" y="3657600"/>
            <a:ext cx="38404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0" i="1" dirty="0">
                <a:solidFill>
                  <a:srgbClr val="000000"/>
                </a:solidFill>
                <a:effectLst/>
                <a:latin typeface="Inter"/>
              </a:rPr>
              <a:t>ICCT.IACST </a:t>
            </a:r>
            <a:r>
              <a:rPr lang="en-US" sz="1300" dirty="0">
                <a:solidFill>
                  <a:srgbClr val="657384"/>
                </a:solidFill>
              </a:rPr>
              <a:t>Conference Presentation · 2026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662672" y="438912"/>
            <a:ext cx="4526280" cy="6419088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3" name="Image 0" descr="/mnt/data/warm_office_portrait_duo.png"/>
          <p:cNvPicPr>
            <a:picLocks noChangeAspect="1"/>
          </p:cNvPicPr>
          <p:nvPr/>
        </p:nvPicPr>
        <p:blipFill>
          <a:blip r:embed="rId3"/>
          <a:srcRect l="18" r="18"/>
          <a:stretch/>
        </p:blipFill>
        <p:spPr>
          <a:xfrm>
            <a:off x="7927848" y="621792"/>
            <a:ext cx="3840480" cy="48006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8065008" y="6053328"/>
            <a:ext cx="35661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65738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Urban digital life · Family context · Self-regulation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320272" y="6419088"/>
            <a:ext cx="384048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969EA8"/>
                </a:solidFill>
                <a:latin typeface="Aptos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347472"/>
          </a:xfrm>
          <a:prstGeom prst="rect">
            <a:avLst/>
          </a:prstGeom>
          <a:solidFill>
            <a:srgbClr val="005B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54864"/>
            <a:ext cx="292608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河海大学  HOHAI UNIVERSITY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149840" y="54864"/>
            <a:ext cx="15087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Study Overview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4048" y="6492240"/>
            <a:ext cx="47548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0">
                <a:solidFill>
                  <a:srgbClr val="969EA8"/>
                </a:solidFill>
                <a:latin typeface="Aptos"/>
              </a:rPr>
              <a:t>Department of Sociology · School of Public Administration · Hohai University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576072"/>
            <a:ext cx="25603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005BA1"/>
                </a:solidFill>
                <a:latin typeface="Aptos"/>
              </a:rPr>
              <a:t>Study Scope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804672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00" b="1">
                <a:solidFill>
                  <a:srgbClr val="143E66"/>
                </a:solidFill>
                <a:latin typeface="Aptos"/>
              </a:rPr>
              <a:t>Study Design, Research Focus, and Analytical Scope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59" y="1572768"/>
            <a:ext cx="3398521" cy="1572768"/>
          </a:xfrm>
          <a:prstGeom prst="roundRect">
            <a:avLst/>
          </a:prstGeom>
          <a:solidFill>
            <a:srgbClr val="E8F3FB"/>
          </a:solidFill>
          <a:ln w="12700">
            <a:solidFill>
              <a:srgbClr val="D7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58952" y="1764792"/>
            <a:ext cx="2103120" cy="2231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 dirty="0">
                <a:solidFill>
                  <a:srgbClr val="005BA1"/>
                </a:solidFill>
                <a:latin typeface="Aptos"/>
              </a:rPr>
              <a:t>RESEARCH </a:t>
            </a:r>
            <a:r>
              <a:rPr lang="en-US" sz="850" b="1" dirty="0">
                <a:solidFill>
                  <a:srgbClr val="005BA1"/>
                </a:solidFill>
                <a:latin typeface="Aptos"/>
              </a:rPr>
              <a:t>AREA</a:t>
            </a:r>
            <a:endParaRPr sz="850" b="1" dirty="0">
              <a:solidFill>
                <a:srgbClr val="005BA1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8952" y="2029968"/>
            <a:ext cx="3012948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dirty="0">
                <a:solidFill>
                  <a:srgbClr val="143E66"/>
                </a:solidFill>
                <a:latin typeface="Aptos"/>
              </a:rPr>
              <a:t>Islamabad + Rawalpindi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951" y="2468880"/>
            <a:ext cx="2774823" cy="26161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dirty="0">
                <a:solidFill>
                  <a:srgbClr val="303943"/>
                </a:solidFill>
                <a:latin typeface="Aptos"/>
              </a:rPr>
              <a:t>Urban adult online-gaming users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89489" y="1601343"/>
            <a:ext cx="2450592" cy="1572768"/>
          </a:xfrm>
          <a:prstGeom prst="roundRect">
            <a:avLst/>
          </a:prstGeom>
          <a:solidFill>
            <a:srgbClr val="E8F7F1"/>
          </a:solidFill>
          <a:ln w="12700">
            <a:solidFill>
              <a:srgbClr val="D7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363974" y="1755648"/>
            <a:ext cx="210312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 dirty="0">
                <a:solidFill>
                  <a:srgbClr val="2B8468"/>
                </a:solidFill>
                <a:latin typeface="Aptos"/>
              </a:rPr>
              <a:t>DESIGN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40353" y="2049173"/>
            <a:ext cx="2103120" cy="38404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dirty="0">
                <a:solidFill>
                  <a:srgbClr val="143E66"/>
                </a:solidFill>
                <a:latin typeface="Aptos"/>
              </a:rPr>
              <a:t>Cross-sectional survey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65308" y="2506373"/>
            <a:ext cx="2103120" cy="47548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 dirty="0">
                <a:solidFill>
                  <a:srgbClr val="303943"/>
                </a:solidFill>
                <a:latin typeface="Aptos"/>
              </a:rPr>
              <a:t>N = 400 documented valid responses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930770" y="1572768"/>
            <a:ext cx="4594479" cy="1572768"/>
          </a:xfrm>
          <a:prstGeom prst="roundRect">
            <a:avLst/>
          </a:prstGeom>
          <a:solidFill>
            <a:srgbClr val="FCF6E2"/>
          </a:solidFill>
          <a:ln w="12700">
            <a:solidFill>
              <a:srgbClr val="D7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121459" y="1743907"/>
            <a:ext cx="210312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850" b="1" dirty="0">
                <a:solidFill>
                  <a:srgbClr val="BC8623"/>
                </a:solidFill>
                <a:latin typeface="Aptos"/>
              </a:rPr>
              <a:t>INSTRUMENT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21459" y="2049173"/>
            <a:ext cx="4672584" cy="33855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 dirty="0">
                <a:solidFill>
                  <a:srgbClr val="143E66"/>
                </a:solidFill>
                <a:latin typeface="Aptos"/>
              </a:rPr>
              <a:t>15-question questionnaire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21459" y="2573204"/>
            <a:ext cx="4594479" cy="25083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30" b="0" dirty="0">
                <a:solidFill>
                  <a:srgbClr val="303943"/>
                </a:solidFill>
                <a:latin typeface="Aptos"/>
              </a:rPr>
              <a:t>Gaming patterns, family interaction, self-regulation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94360" y="3456432"/>
            <a:ext cx="11018520" cy="1005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22960" y="3657600"/>
            <a:ext cx="1234440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00" b="1">
                <a:solidFill>
                  <a:srgbClr val="005BA1"/>
                </a:solidFill>
                <a:latin typeface="Aptos"/>
              </a:rPr>
              <a:t>CORE QUESTION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57400" y="3602736"/>
            <a:ext cx="90982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143E66"/>
                </a:solidFill>
                <a:latin typeface="Aptos"/>
              </a:rPr>
              <a:t>How do gaming intensity, family functioning, and self-control intersect in the everyday digital lives of adults in Pakistan’s Twin Cities?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32688" y="4709453"/>
            <a:ext cx="9966960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0" dirty="0">
                <a:solidFill>
                  <a:srgbClr val="3039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 spent gaming is an exposure/intensity measure, not a diagnosis.</a:t>
            </a:r>
            <a:endParaRPr lang="en-US" sz="2000" b="0" dirty="0">
              <a:solidFill>
                <a:srgbClr val="30394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0" dirty="0">
                <a:solidFill>
                  <a:srgbClr val="3039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Family conflict and family closeness can coexist.</a:t>
            </a:r>
          </a:p>
          <a:p>
            <a:r>
              <a:rPr lang="en-US" sz="2000" b="0" dirty="0">
                <a:solidFill>
                  <a:srgbClr val="30394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Self-control appears mixed rather than simply “high” or “low”.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1320272" y="6419088"/>
            <a:ext cx="384048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969EA8"/>
                </a:solidFill>
                <a:latin typeface="Aptos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05BAC"/>
          </a:solidFill>
          <a:ln w="12700">
            <a:solidFill>
              <a:srgbClr val="005B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02920" y="109728"/>
            <a:ext cx="3017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河海大学  HOHAI UNIVERSITY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8778240" y="118872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CEEFF"/>
                </a:solidFill>
              </a:rPr>
              <a:t>Background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749808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83B66"/>
                </a:solidFill>
              </a:rPr>
              <a:t>Research Context and Significance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640080" y="1261872"/>
            <a:ext cx="960120" cy="0"/>
          </a:xfrm>
          <a:prstGeom prst="line">
            <a:avLst/>
          </a:prstGeom>
          <a:noFill/>
          <a:ln w="38100">
            <a:solidFill>
              <a:srgbClr val="46A6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594360" y="6510528"/>
            <a:ext cx="6583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8796"/>
                </a:solidFill>
              </a:rPr>
              <a:t>Department of Sociology · School of Public Administration · Hohai University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749808" y="1572768"/>
            <a:ext cx="10149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F2937"/>
                </a:solidFill>
              </a:rPr>
              <a:t>Online gaming is now part of everyday urban digital life. For many adults, it functions as leisure, social interaction, stress relief, and identity-building.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822960" y="2578608"/>
            <a:ext cx="2697480" cy="1298448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0160">
            <a:solidFill>
              <a:srgbClr val="D8E1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914400" y="2743200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5BAC"/>
                </a:solidFill>
              </a:rPr>
              <a:t>45.70%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987552" y="3291840"/>
            <a:ext cx="236829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1F2937"/>
                </a:solidFill>
              </a:rPr>
              <a:t>reported gaming for more than four hours per day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3703320" y="2578608"/>
            <a:ext cx="2697480" cy="1298448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0160">
            <a:solidFill>
              <a:srgbClr val="D8E1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3794760" y="2743200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5BAC"/>
                </a:solidFill>
              </a:rPr>
              <a:t>60.78%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3867912" y="3291840"/>
            <a:ext cx="236829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1F2937"/>
                </a:solidFill>
              </a:rPr>
              <a:t>reported skipping class or work to play online games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583680" y="2578608"/>
            <a:ext cx="2697480" cy="1298448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0160">
            <a:solidFill>
              <a:srgbClr val="D8E1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6675120" y="2743200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5BAC"/>
                </a:solidFill>
              </a:rPr>
              <a:t>64.25%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6748272" y="3291840"/>
            <a:ext cx="236829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1F2937"/>
                </a:solidFill>
              </a:rPr>
              <a:t>reported family conflict or tension linked to gaming</a:t>
            </a:r>
            <a:endParaRPr lang="en-US" sz="1050" dirty="0"/>
          </a:p>
        </p:txBody>
      </p:sp>
      <p:sp>
        <p:nvSpPr>
          <p:cNvPr id="22" name="TextBox 21"/>
          <p:cNvSpPr txBox="1"/>
          <p:nvPr/>
        </p:nvSpPr>
        <p:spPr>
          <a:xfrm>
            <a:off x="11320272" y="6419088"/>
            <a:ext cx="384048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969EA8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05BAC"/>
          </a:solidFill>
          <a:ln w="12700">
            <a:solidFill>
              <a:srgbClr val="005B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02920" y="109728"/>
            <a:ext cx="3017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河海大学  HOHAI UNIVERSITY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8778240" y="118872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CEEFF"/>
                </a:solidFill>
              </a:rPr>
              <a:t>Aim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749808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83B66"/>
                </a:solidFill>
              </a:rPr>
              <a:t>Research Objectives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640080" y="1261872"/>
            <a:ext cx="960120" cy="0"/>
          </a:xfrm>
          <a:prstGeom prst="line">
            <a:avLst/>
          </a:prstGeom>
          <a:noFill/>
          <a:ln w="38100">
            <a:solidFill>
              <a:srgbClr val="46A6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594360" y="6510528"/>
            <a:ext cx="6583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8796"/>
                </a:solidFill>
              </a:rPr>
              <a:t>Department of Sociology · School of Public Administration · Hohai University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822960" y="1691640"/>
            <a:ext cx="4800600" cy="123444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C6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1078992" y="1947672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5BAC"/>
                </a:solidFill>
              </a:rPr>
              <a:t>O1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1783080" y="1892808"/>
            <a:ext cx="3520440" cy="8138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600" dirty="0">
                <a:latin typeface="Times New Roman" panose="02020603050405020304" pitchFamily="18" charset="0"/>
                <a:cs typeface="Arial" panose="020B0604020202020204" pitchFamily="34" charset="0"/>
              </a:rPr>
              <a:t>To describe patterns and intensity of online gaming among adults in Islamabad and Rawalpindi.</a:t>
            </a:r>
          </a:p>
        </p:txBody>
      </p:sp>
      <p:sp>
        <p:nvSpPr>
          <p:cNvPr id="12" name="Shape 10"/>
          <p:cNvSpPr/>
          <p:nvPr/>
        </p:nvSpPr>
        <p:spPr>
          <a:xfrm>
            <a:off x="6172200" y="1691640"/>
            <a:ext cx="4800600" cy="123444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C6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428232" y="1947672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5BAC"/>
                </a:solidFill>
              </a:rPr>
              <a:t>O2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7018020" y="1816227"/>
            <a:ext cx="352044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To examine respondents’ self-reported family functioning and family interactions in relation to online gaming.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822960" y="3657600"/>
            <a:ext cx="4800600" cy="123444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C6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1078992" y="3913632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5BAC"/>
                </a:solidFill>
              </a:rPr>
              <a:t>O3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1539240" y="3858767"/>
            <a:ext cx="3764280" cy="856107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1700" dirty="0">
                <a:latin typeface="Times New Roman" panose="02020603050405020304" pitchFamily="18" charset="0"/>
                <a:cs typeface="Arial" panose="020B0604020202020204" pitchFamily="34" charset="0"/>
              </a:rPr>
              <a:t>To examine the association between gaming-related </a:t>
            </a:r>
            <a:r>
              <a:rPr lang="en-US" sz="1700" dirty="0" err="1">
                <a:latin typeface="Times New Roman" panose="02020603050405020304" pitchFamily="18" charset="0"/>
                <a:cs typeface="Arial" panose="020B0604020202020204" pitchFamily="34" charset="0"/>
              </a:rPr>
              <a:t>behavioural</a:t>
            </a:r>
            <a:r>
              <a:rPr lang="en-US" sz="1700" dirty="0">
                <a:latin typeface="Times New Roman" panose="02020603050405020304" pitchFamily="18" charset="0"/>
                <a:cs typeface="Arial" panose="020B0604020202020204" pitchFamily="34" charset="0"/>
              </a:rPr>
              <a:t> indicators and family functioning among adult respondents.</a:t>
            </a:r>
          </a:p>
        </p:txBody>
      </p:sp>
      <p:sp>
        <p:nvSpPr>
          <p:cNvPr id="18" name="Shape 16"/>
          <p:cNvSpPr/>
          <p:nvPr/>
        </p:nvSpPr>
        <p:spPr>
          <a:xfrm>
            <a:off x="6172200" y="3657600"/>
            <a:ext cx="4800600" cy="1234440"/>
          </a:xfrm>
          <a:prstGeom prst="roundRect">
            <a:avLst>
              <a:gd name="adj" fmla="val 7407"/>
            </a:avLst>
          </a:prstGeom>
          <a:solidFill>
            <a:srgbClr val="FFFFFF"/>
          </a:solidFill>
          <a:ln w="12700">
            <a:solidFill>
              <a:srgbClr val="C6D5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6428232" y="3913632"/>
            <a:ext cx="731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05BAC"/>
                </a:solidFill>
              </a:rPr>
              <a:t>O4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7132320" y="3858768"/>
            <a:ext cx="3520440" cy="85610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To examine self-control and self-regulation indicators in relation to respondents’ online gaming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behaviour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841248" y="5349240"/>
            <a:ext cx="228600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3B66"/>
                </a:solidFill>
              </a:rPr>
              <a:t>Exploratory hypotheses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3383280" y="5340096"/>
            <a:ext cx="740664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200" dirty="0">
                <a:solidFill>
                  <a:srgbClr val="1F2937"/>
                </a:solidFill>
              </a:rPr>
              <a:t>Lower self-control and poorer family functioning are expected to be associated with higher problematic-gaming indicators</a:t>
            </a:r>
            <a:r>
              <a:rPr lang="en-US" sz="1320" dirty="0">
                <a:solidFill>
                  <a:srgbClr val="1F2937"/>
                </a:solidFill>
              </a:rPr>
              <a:t>.</a:t>
            </a:r>
            <a:endParaRPr lang="en-US" sz="1320" dirty="0"/>
          </a:p>
        </p:txBody>
      </p:sp>
      <p:sp>
        <p:nvSpPr>
          <p:cNvPr id="23" name="TextBox 22"/>
          <p:cNvSpPr txBox="1"/>
          <p:nvPr/>
        </p:nvSpPr>
        <p:spPr>
          <a:xfrm>
            <a:off x="11320272" y="6419088"/>
            <a:ext cx="384048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969EA8"/>
                </a:solidFill>
                <a:latin typeface="Aptos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05BAC"/>
          </a:solidFill>
          <a:ln w="12700">
            <a:solidFill>
              <a:srgbClr val="005B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02920" y="109728"/>
            <a:ext cx="3017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河海大学  HOHAI UNIVERSITY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8778240" y="118872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CEEFF"/>
                </a:solidFill>
              </a:rPr>
              <a:t>Theoretical Framework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749808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83B66"/>
                </a:solidFill>
              </a:rPr>
              <a:t>Uses and Gratifications Theory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640080" y="1261872"/>
            <a:ext cx="960120" cy="0"/>
          </a:xfrm>
          <a:prstGeom prst="line">
            <a:avLst/>
          </a:prstGeom>
          <a:noFill/>
          <a:ln w="38100">
            <a:solidFill>
              <a:srgbClr val="46A6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594360" y="6510528"/>
            <a:ext cx="6583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8796"/>
                </a:solidFill>
              </a:rPr>
              <a:t>Department of Sociology · School of Public Administration · Hohai University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594360" y="1965960"/>
            <a:ext cx="2331720" cy="1508760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2700">
            <a:solidFill>
              <a:srgbClr val="C7D6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758952" y="214884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30" b="1" dirty="0">
                <a:solidFill>
                  <a:srgbClr val="083B66"/>
                </a:solidFill>
              </a:rPr>
              <a:t>Needs and motives</a:t>
            </a:r>
            <a:endParaRPr lang="en-US" sz="1330" dirty="0"/>
          </a:p>
        </p:txBody>
      </p:sp>
      <p:sp>
        <p:nvSpPr>
          <p:cNvPr id="11" name="Text 9"/>
          <p:cNvSpPr/>
          <p:nvPr/>
        </p:nvSpPr>
        <p:spPr>
          <a:xfrm>
            <a:off x="758952" y="2523744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180" dirty="0">
                <a:solidFill>
                  <a:srgbClr val="1F2937"/>
                </a:solidFill>
              </a:rPr>
              <a:t>Entertainment</a:t>
            </a:r>
            <a:endParaRPr lang="en-US" sz="1180" dirty="0"/>
          </a:p>
          <a:p>
            <a:pPr marL="0" indent="0" algn="ctr">
              <a:buNone/>
            </a:pPr>
            <a:r>
              <a:rPr lang="en-US" sz="1180" dirty="0">
                <a:solidFill>
                  <a:srgbClr val="1F2937"/>
                </a:solidFill>
              </a:rPr>
              <a:t>Stress relief</a:t>
            </a:r>
            <a:endParaRPr lang="en-US" sz="1180" dirty="0"/>
          </a:p>
          <a:p>
            <a:pPr marL="0" indent="0" algn="ctr">
              <a:buNone/>
            </a:pPr>
            <a:r>
              <a:rPr lang="en-US" sz="1180" dirty="0">
                <a:solidFill>
                  <a:srgbClr val="1F2937"/>
                </a:solidFill>
              </a:rPr>
              <a:t>Social interaction</a:t>
            </a:r>
            <a:endParaRPr lang="en-US" sz="1180" dirty="0"/>
          </a:p>
          <a:p>
            <a:pPr marL="0" indent="0" algn="ctr">
              <a:buNone/>
            </a:pPr>
            <a:r>
              <a:rPr lang="en-US" sz="1180" dirty="0">
                <a:solidFill>
                  <a:srgbClr val="1F2937"/>
                </a:solidFill>
              </a:rPr>
              <a:t>Escapism</a:t>
            </a:r>
            <a:endParaRPr lang="en-US" sz="1180" dirty="0"/>
          </a:p>
        </p:txBody>
      </p:sp>
      <p:sp>
        <p:nvSpPr>
          <p:cNvPr id="12" name="Shape 10"/>
          <p:cNvSpPr/>
          <p:nvPr/>
        </p:nvSpPr>
        <p:spPr>
          <a:xfrm>
            <a:off x="2990088" y="2724912"/>
            <a:ext cx="384048" cy="0"/>
          </a:xfrm>
          <a:prstGeom prst="line">
            <a:avLst/>
          </a:prstGeom>
          <a:noFill/>
          <a:ln w="25400">
            <a:solidFill>
              <a:srgbClr val="005BA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3429000" y="1965960"/>
            <a:ext cx="2331720" cy="1508760"/>
          </a:xfrm>
          <a:prstGeom prst="roundRect">
            <a:avLst>
              <a:gd name="adj" fmla="val 6061"/>
            </a:avLst>
          </a:prstGeom>
          <a:solidFill>
            <a:srgbClr val="EAF3FB"/>
          </a:solidFill>
          <a:ln w="12700">
            <a:solidFill>
              <a:srgbClr val="C7D6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3593592" y="214884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30" b="1" dirty="0">
                <a:solidFill>
                  <a:srgbClr val="083B66"/>
                </a:solidFill>
              </a:rPr>
              <a:t>Gaming engagement</a:t>
            </a:r>
            <a:endParaRPr lang="en-US" sz="1330" dirty="0"/>
          </a:p>
        </p:txBody>
      </p:sp>
      <p:sp>
        <p:nvSpPr>
          <p:cNvPr id="15" name="Text 13"/>
          <p:cNvSpPr/>
          <p:nvPr/>
        </p:nvSpPr>
        <p:spPr>
          <a:xfrm>
            <a:off x="3593592" y="2523744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180" dirty="0">
                <a:solidFill>
                  <a:srgbClr val="1F2937"/>
                </a:solidFill>
              </a:rPr>
              <a:t>Games played</a:t>
            </a:r>
            <a:endParaRPr lang="en-US" sz="1180" dirty="0"/>
          </a:p>
          <a:p>
            <a:pPr marL="0" indent="0" algn="ctr">
              <a:buNone/>
            </a:pPr>
            <a:r>
              <a:rPr lang="en-US" sz="1180" dirty="0">
                <a:solidFill>
                  <a:srgbClr val="1F2937"/>
                </a:solidFill>
              </a:rPr>
              <a:t>Time spent</a:t>
            </a:r>
            <a:endParaRPr lang="en-US" sz="1180" dirty="0"/>
          </a:p>
          <a:p>
            <a:pPr marL="0" indent="0" algn="ctr">
              <a:buNone/>
            </a:pPr>
            <a:r>
              <a:rPr lang="en-US" sz="1180" dirty="0">
                <a:solidFill>
                  <a:srgbClr val="1F2937"/>
                </a:solidFill>
              </a:rPr>
              <a:t>Immersion</a:t>
            </a:r>
            <a:endParaRPr lang="en-US" sz="1180" dirty="0"/>
          </a:p>
          <a:p>
            <a:pPr marL="0" indent="0" algn="ctr">
              <a:buNone/>
            </a:pPr>
            <a:r>
              <a:rPr lang="en-US" sz="1180" dirty="0">
                <a:solidFill>
                  <a:srgbClr val="1F2937"/>
                </a:solidFill>
              </a:rPr>
              <a:t>Routine formation</a:t>
            </a:r>
            <a:endParaRPr lang="en-US" sz="1180" dirty="0"/>
          </a:p>
        </p:txBody>
      </p:sp>
      <p:sp>
        <p:nvSpPr>
          <p:cNvPr id="16" name="Shape 14"/>
          <p:cNvSpPr/>
          <p:nvPr/>
        </p:nvSpPr>
        <p:spPr>
          <a:xfrm>
            <a:off x="5824728" y="2724912"/>
            <a:ext cx="384048" cy="0"/>
          </a:xfrm>
          <a:prstGeom prst="line">
            <a:avLst/>
          </a:prstGeom>
          <a:noFill/>
          <a:ln w="25400">
            <a:solidFill>
              <a:srgbClr val="005BA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6263640" y="1965960"/>
            <a:ext cx="2331720" cy="1508760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 w="12700">
            <a:solidFill>
              <a:srgbClr val="C7D6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/>
          <p:nvPr/>
        </p:nvSpPr>
        <p:spPr>
          <a:xfrm>
            <a:off x="6428232" y="214884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30" b="1" dirty="0">
                <a:solidFill>
                  <a:srgbClr val="083B66"/>
                </a:solidFill>
              </a:rPr>
              <a:t>Family and self-control</a:t>
            </a:r>
            <a:endParaRPr lang="en-US" sz="1330" dirty="0"/>
          </a:p>
        </p:txBody>
      </p:sp>
      <p:sp>
        <p:nvSpPr>
          <p:cNvPr id="19" name="Text 17"/>
          <p:cNvSpPr/>
          <p:nvPr/>
        </p:nvSpPr>
        <p:spPr>
          <a:xfrm>
            <a:off x="6428232" y="2523744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180" dirty="0">
                <a:solidFill>
                  <a:srgbClr val="1F2937"/>
                </a:solidFill>
              </a:rPr>
              <a:t>Communication</a:t>
            </a:r>
            <a:endParaRPr lang="en-US" sz="1180" dirty="0"/>
          </a:p>
          <a:p>
            <a:pPr marL="0" indent="0" algn="ctr">
              <a:buNone/>
            </a:pPr>
            <a:r>
              <a:rPr lang="en-US" sz="1180" dirty="0">
                <a:solidFill>
                  <a:srgbClr val="1F2937"/>
                </a:solidFill>
              </a:rPr>
              <a:t>Conflict</a:t>
            </a:r>
            <a:endParaRPr lang="en-US" sz="1180" dirty="0"/>
          </a:p>
          <a:p>
            <a:pPr marL="0" indent="0" algn="ctr">
              <a:buNone/>
            </a:pPr>
            <a:r>
              <a:rPr lang="en-US" sz="1180" dirty="0">
                <a:solidFill>
                  <a:srgbClr val="1F2937"/>
                </a:solidFill>
              </a:rPr>
              <a:t>Control attempts</a:t>
            </a:r>
            <a:endParaRPr lang="en-US" sz="1180" dirty="0"/>
          </a:p>
          <a:p>
            <a:pPr marL="0" indent="0" algn="ctr">
              <a:buNone/>
            </a:pPr>
            <a:r>
              <a:rPr lang="en-US" sz="1180" dirty="0">
                <a:solidFill>
                  <a:srgbClr val="1F2937"/>
                </a:solidFill>
              </a:rPr>
              <a:t>Responsibilities</a:t>
            </a:r>
            <a:endParaRPr lang="en-US" sz="1180" dirty="0"/>
          </a:p>
        </p:txBody>
      </p:sp>
      <p:sp>
        <p:nvSpPr>
          <p:cNvPr id="20" name="Shape 18"/>
          <p:cNvSpPr/>
          <p:nvPr/>
        </p:nvSpPr>
        <p:spPr>
          <a:xfrm>
            <a:off x="8659368" y="2724912"/>
            <a:ext cx="384048" cy="0"/>
          </a:xfrm>
          <a:prstGeom prst="line">
            <a:avLst/>
          </a:prstGeom>
          <a:noFill/>
          <a:ln w="25400">
            <a:solidFill>
              <a:srgbClr val="005BA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1" name="Shape 19"/>
          <p:cNvSpPr/>
          <p:nvPr/>
        </p:nvSpPr>
        <p:spPr>
          <a:xfrm>
            <a:off x="9098280" y="1965960"/>
            <a:ext cx="2331720" cy="1508760"/>
          </a:xfrm>
          <a:prstGeom prst="roundRect">
            <a:avLst>
              <a:gd name="adj" fmla="val 6061"/>
            </a:avLst>
          </a:prstGeom>
          <a:solidFill>
            <a:srgbClr val="EAF3FB"/>
          </a:solidFill>
          <a:ln w="12700">
            <a:solidFill>
              <a:srgbClr val="C7D6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9262872" y="214884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30" b="1" dirty="0">
                <a:solidFill>
                  <a:srgbClr val="083B66"/>
                </a:solidFill>
              </a:rPr>
              <a:t>Observed indicators</a:t>
            </a:r>
            <a:endParaRPr lang="en-US" sz="1330" dirty="0"/>
          </a:p>
        </p:txBody>
      </p:sp>
      <p:sp>
        <p:nvSpPr>
          <p:cNvPr id="23" name="Text 21"/>
          <p:cNvSpPr/>
          <p:nvPr/>
        </p:nvSpPr>
        <p:spPr>
          <a:xfrm>
            <a:off x="9262872" y="2523744"/>
            <a:ext cx="2011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180" dirty="0">
                <a:solidFill>
                  <a:srgbClr val="1F2937"/>
                </a:solidFill>
              </a:rPr>
              <a:t>Heavy use</a:t>
            </a:r>
            <a:endParaRPr lang="en-US" sz="1180" dirty="0"/>
          </a:p>
          <a:p>
            <a:pPr marL="0" indent="0" algn="ctr">
              <a:buNone/>
            </a:pPr>
            <a:r>
              <a:rPr lang="en-US" sz="1180" dirty="0">
                <a:solidFill>
                  <a:srgbClr val="1F2937"/>
                </a:solidFill>
              </a:rPr>
              <a:t>Failed cut-down attempts</a:t>
            </a:r>
            <a:endParaRPr lang="en-US" sz="1180" dirty="0"/>
          </a:p>
          <a:p>
            <a:pPr marL="0" indent="0" algn="ctr">
              <a:buNone/>
            </a:pPr>
            <a:r>
              <a:rPr lang="en-US" sz="1180" dirty="0">
                <a:solidFill>
                  <a:srgbClr val="1F2937"/>
                </a:solidFill>
              </a:rPr>
              <a:t>Reported conflict</a:t>
            </a:r>
            <a:endParaRPr lang="en-US" sz="1180" dirty="0"/>
          </a:p>
          <a:p>
            <a:pPr marL="0" indent="0" algn="ctr">
              <a:buNone/>
            </a:pPr>
            <a:r>
              <a:rPr lang="en-US" sz="1180" dirty="0">
                <a:solidFill>
                  <a:srgbClr val="1F2937"/>
                </a:solidFill>
              </a:rPr>
              <a:t>Perceived control</a:t>
            </a:r>
            <a:endParaRPr lang="en-US" sz="1180" dirty="0"/>
          </a:p>
        </p:txBody>
      </p:sp>
      <p:sp>
        <p:nvSpPr>
          <p:cNvPr id="24" name="Text 22"/>
          <p:cNvSpPr/>
          <p:nvPr/>
        </p:nvSpPr>
        <p:spPr>
          <a:xfrm>
            <a:off x="960120" y="4572000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3B66"/>
                </a:solidFill>
              </a:rPr>
              <a:t>Core interpretation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3246120" y="4535424"/>
            <a:ext cx="763524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F2937"/>
                </a:solidFill>
              </a:rPr>
              <a:t>Gaming is treated not only as individual behaviour but as a social practice embedded in digital leisure, family expectations, and urban routines.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1320272" y="6419088"/>
            <a:ext cx="384048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969EA8"/>
                </a:solidFill>
                <a:latin typeface="Aptos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05BAC"/>
          </a:solidFill>
          <a:ln w="12700">
            <a:solidFill>
              <a:srgbClr val="005B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02920" y="109728"/>
            <a:ext cx="3017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河海大学  HOHAI UNIVERSITY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8778240" y="118872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CEEFF"/>
                </a:solidFill>
              </a:rPr>
              <a:t>Methodology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749808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83B66"/>
                </a:solidFill>
              </a:rPr>
              <a:t>Research Design and Sample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640080" y="1261872"/>
            <a:ext cx="960120" cy="0"/>
          </a:xfrm>
          <a:prstGeom prst="line">
            <a:avLst/>
          </a:prstGeom>
          <a:noFill/>
          <a:ln w="38100">
            <a:solidFill>
              <a:srgbClr val="46A6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594360" y="6510528"/>
            <a:ext cx="6583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8796"/>
                </a:solidFill>
              </a:rPr>
              <a:t>Department of Sociology · School of Public Administration · Hohai University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822960" y="1609344"/>
            <a:ext cx="21945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0160">
            <a:solidFill>
              <a:srgbClr val="D8E1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914400" y="177393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5BAC"/>
                </a:solidFill>
              </a:rPr>
              <a:t>N = 400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987552" y="2322576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1F2937"/>
                </a:solidFill>
              </a:rPr>
              <a:t>documented valid responses after screening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3246120" y="1609344"/>
            <a:ext cx="21945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0160">
            <a:solidFill>
              <a:srgbClr val="D8E1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3337560" y="177393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5BAC"/>
                </a:solidFill>
              </a:rPr>
              <a:t>18–40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3410712" y="2322576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1F2937"/>
                </a:solidFill>
              </a:rPr>
              <a:t>adult online game users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669280" y="1609344"/>
            <a:ext cx="2194560" cy="1005840"/>
          </a:xfrm>
          <a:prstGeom prst="roundRect">
            <a:avLst>
              <a:gd name="adj" fmla="val 7273"/>
            </a:avLst>
          </a:prstGeom>
          <a:solidFill>
            <a:srgbClr val="FFFFFF"/>
          </a:solidFill>
          <a:ln w="10160">
            <a:solidFill>
              <a:srgbClr val="D8E1E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5760720" y="1773936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005BAC"/>
                </a:solidFill>
              </a:rPr>
              <a:t>2 cities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5833872" y="2322576"/>
            <a:ext cx="18653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1F2937"/>
                </a:solidFill>
              </a:rPr>
              <a:t>Islamabad and Rawalpindi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822960" y="3419856"/>
            <a:ext cx="3383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3B66"/>
                </a:solidFill>
              </a:rPr>
              <a:t>Age profile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822960" y="3703320"/>
            <a:ext cx="1828800" cy="2804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18–25 years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2788920" y="3730752"/>
            <a:ext cx="640080" cy="207264"/>
          </a:xfrm>
          <a:prstGeom prst="rect">
            <a:avLst/>
          </a:prstGeom>
          <a:solidFill>
            <a:srgbClr val="E0E8F2"/>
          </a:solidFill>
          <a:ln w="12700">
            <a:solidFill>
              <a:srgbClr val="E0E8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2"/>
          <p:cNvSpPr/>
          <p:nvPr/>
        </p:nvSpPr>
        <p:spPr>
          <a:xfrm>
            <a:off x="2788920" y="3730752"/>
            <a:ext cx="522433" cy="207264"/>
          </a:xfrm>
          <a:prstGeom prst="rect">
            <a:avLst/>
          </a:prstGeom>
          <a:solidFill>
            <a:srgbClr val="005BAC"/>
          </a:solidFill>
          <a:ln w="12700">
            <a:solidFill>
              <a:srgbClr val="005B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3547872" y="3703320"/>
            <a:ext cx="640080" cy="280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83B66"/>
                </a:solidFill>
              </a:rPr>
              <a:t>81.62%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22960" y="4130040"/>
            <a:ext cx="1828800" cy="2804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26–32 years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2788920" y="4157472"/>
            <a:ext cx="640080" cy="207264"/>
          </a:xfrm>
          <a:prstGeom prst="rect">
            <a:avLst/>
          </a:prstGeom>
          <a:solidFill>
            <a:srgbClr val="E0E8F2"/>
          </a:solidFill>
          <a:ln w="12700">
            <a:solidFill>
              <a:srgbClr val="E0E8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6"/>
          <p:cNvSpPr/>
          <p:nvPr/>
        </p:nvSpPr>
        <p:spPr>
          <a:xfrm>
            <a:off x="2788920" y="4157472"/>
            <a:ext cx="101965" cy="207264"/>
          </a:xfrm>
          <a:prstGeom prst="rect">
            <a:avLst/>
          </a:prstGeom>
          <a:solidFill>
            <a:srgbClr val="005BAC"/>
          </a:solidFill>
          <a:ln w="12700">
            <a:solidFill>
              <a:srgbClr val="005B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7"/>
          <p:cNvSpPr/>
          <p:nvPr/>
        </p:nvSpPr>
        <p:spPr>
          <a:xfrm>
            <a:off x="3547872" y="4130040"/>
            <a:ext cx="640080" cy="280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83B66"/>
                </a:solidFill>
              </a:rPr>
              <a:t>15.93%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22960" y="4556760"/>
            <a:ext cx="1828800" cy="28041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Above 32 years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2788920" y="4584192"/>
            <a:ext cx="640080" cy="207264"/>
          </a:xfrm>
          <a:prstGeom prst="rect">
            <a:avLst/>
          </a:prstGeom>
          <a:solidFill>
            <a:srgbClr val="E0E8F2"/>
          </a:solidFill>
          <a:ln w="12700">
            <a:solidFill>
              <a:srgbClr val="E0E8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Shape 30"/>
          <p:cNvSpPr/>
          <p:nvPr/>
        </p:nvSpPr>
        <p:spPr>
          <a:xfrm>
            <a:off x="2788920" y="4584192"/>
            <a:ext cx="36576" cy="207264"/>
          </a:xfrm>
          <a:prstGeom prst="rect">
            <a:avLst/>
          </a:prstGeom>
          <a:solidFill>
            <a:srgbClr val="005BAC"/>
          </a:solidFill>
          <a:ln w="12700">
            <a:solidFill>
              <a:srgbClr val="005B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1"/>
          <p:cNvSpPr/>
          <p:nvPr/>
        </p:nvSpPr>
        <p:spPr>
          <a:xfrm>
            <a:off x="3547872" y="4556760"/>
            <a:ext cx="640080" cy="280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83B66"/>
                </a:solidFill>
              </a:rPr>
              <a:t>2.45%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4526280" y="3419856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3B66"/>
                </a:solidFill>
              </a:rPr>
              <a:t>Gender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4526280" y="3703320"/>
            <a:ext cx="18288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Female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6492240" y="3730752"/>
            <a:ext cx="274320" cy="228600"/>
          </a:xfrm>
          <a:prstGeom prst="rect">
            <a:avLst/>
          </a:prstGeom>
          <a:solidFill>
            <a:srgbClr val="E0E8F2"/>
          </a:solidFill>
          <a:ln w="12700">
            <a:solidFill>
              <a:srgbClr val="E0E8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Shape 35"/>
          <p:cNvSpPr/>
          <p:nvPr/>
        </p:nvSpPr>
        <p:spPr>
          <a:xfrm>
            <a:off x="6492240" y="3730752"/>
            <a:ext cx="154634" cy="228600"/>
          </a:xfrm>
          <a:prstGeom prst="rect">
            <a:avLst/>
          </a:prstGeom>
          <a:solidFill>
            <a:srgbClr val="46A6D8"/>
          </a:solidFill>
          <a:ln w="12700">
            <a:solidFill>
              <a:srgbClr val="46A6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Text 36"/>
          <p:cNvSpPr/>
          <p:nvPr/>
        </p:nvSpPr>
        <p:spPr>
          <a:xfrm>
            <a:off x="6885432" y="3703320"/>
            <a:ext cx="640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83B66"/>
                </a:solidFill>
              </a:rPr>
              <a:t>56.37%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4526280" y="4151376"/>
            <a:ext cx="18288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Male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6492240" y="4178808"/>
            <a:ext cx="274320" cy="228600"/>
          </a:xfrm>
          <a:prstGeom prst="rect">
            <a:avLst/>
          </a:prstGeom>
          <a:solidFill>
            <a:srgbClr val="E0E8F2"/>
          </a:solidFill>
          <a:ln w="12700">
            <a:solidFill>
              <a:srgbClr val="E0E8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Shape 39"/>
          <p:cNvSpPr/>
          <p:nvPr/>
        </p:nvSpPr>
        <p:spPr>
          <a:xfrm>
            <a:off x="6492240" y="4178808"/>
            <a:ext cx="119686" cy="228600"/>
          </a:xfrm>
          <a:prstGeom prst="rect">
            <a:avLst/>
          </a:prstGeom>
          <a:solidFill>
            <a:srgbClr val="46A6D8"/>
          </a:solidFill>
          <a:ln w="12700">
            <a:solidFill>
              <a:srgbClr val="46A6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Text 40"/>
          <p:cNvSpPr/>
          <p:nvPr/>
        </p:nvSpPr>
        <p:spPr>
          <a:xfrm>
            <a:off x="6885432" y="4151376"/>
            <a:ext cx="640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83B66"/>
                </a:solidFill>
              </a:rPr>
              <a:t>43.63%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8001000" y="3419856"/>
            <a:ext cx="30175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3B66"/>
                </a:solidFill>
              </a:rPr>
              <a:t>City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8001000" y="3703320"/>
            <a:ext cx="18288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Islamabad</a:t>
            </a:r>
            <a:endParaRPr lang="en-US" sz="1050" dirty="0"/>
          </a:p>
        </p:txBody>
      </p:sp>
      <p:sp>
        <p:nvSpPr>
          <p:cNvPr id="45" name="Shape 43"/>
          <p:cNvSpPr/>
          <p:nvPr/>
        </p:nvSpPr>
        <p:spPr>
          <a:xfrm>
            <a:off x="9966960" y="3730752"/>
            <a:ext cx="274320" cy="228600"/>
          </a:xfrm>
          <a:prstGeom prst="rect">
            <a:avLst/>
          </a:prstGeom>
          <a:solidFill>
            <a:srgbClr val="E0E8F2"/>
          </a:solidFill>
          <a:ln w="12700">
            <a:solidFill>
              <a:srgbClr val="E0E8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Shape 44"/>
          <p:cNvSpPr/>
          <p:nvPr/>
        </p:nvSpPr>
        <p:spPr>
          <a:xfrm>
            <a:off x="9966960" y="3730752"/>
            <a:ext cx="145390" cy="228600"/>
          </a:xfrm>
          <a:prstGeom prst="rect">
            <a:avLst/>
          </a:prstGeom>
          <a:solidFill>
            <a:srgbClr val="2F7D64"/>
          </a:solidFill>
          <a:ln w="12700">
            <a:solidFill>
              <a:srgbClr val="2F7D6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Text 45"/>
          <p:cNvSpPr/>
          <p:nvPr/>
        </p:nvSpPr>
        <p:spPr>
          <a:xfrm>
            <a:off x="10360152" y="3703320"/>
            <a:ext cx="640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83B66"/>
                </a:solidFill>
              </a:rPr>
              <a:t>53%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8001000" y="4151376"/>
            <a:ext cx="18288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Rawalpindi</a:t>
            </a:r>
            <a:endParaRPr lang="en-US" sz="1050" dirty="0"/>
          </a:p>
        </p:txBody>
      </p:sp>
      <p:sp>
        <p:nvSpPr>
          <p:cNvPr id="49" name="Shape 47"/>
          <p:cNvSpPr/>
          <p:nvPr/>
        </p:nvSpPr>
        <p:spPr>
          <a:xfrm>
            <a:off x="9966960" y="4178808"/>
            <a:ext cx="274320" cy="228600"/>
          </a:xfrm>
          <a:prstGeom prst="rect">
            <a:avLst/>
          </a:prstGeom>
          <a:solidFill>
            <a:srgbClr val="E0E8F2"/>
          </a:solidFill>
          <a:ln w="12700">
            <a:solidFill>
              <a:srgbClr val="E0E8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" name="Shape 48"/>
          <p:cNvSpPr/>
          <p:nvPr/>
        </p:nvSpPr>
        <p:spPr>
          <a:xfrm>
            <a:off x="9966960" y="4178808"/>
            <a:ext cx="128930" cy="228600"/>
          </a:xfrm>
          <a:prstGeom prst="rect">
            <a:avLst/>
          </a:prstGeom>
          <a:solidFill>
            <a:srgbClr val="2F7D64"/>
          </a:solidFill>
          <a:ln w="12700">
            <a:solidFill>
              <a:srgbClr val="2F7D6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1" name="Text 49"/>
          <p:cNvSpPr/>
          <p:nvPr/>
        </p:nvSpPr>
        <p:spPr>
          <a:xfrm>
            <a:off x="10360152" y="4151376"/>
            <a:ext cx="640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83B66"/>
                </a:solidFill>
              </a:rPr>
              <a:t>47%</a:t>
            </a:r>
            <a:endParaRPr lang="en-US" sz="1000" dirty="0"/>
          </a:p>
        </p:txBody>
      </p:sp>
      <p:sp>
        <p:nvSpPr>
          <p:cNvPr id="52" name="TextBox 51"/>
          <p:cNvSpPr txBox="1"/>
          <p:nvPr/>
        </p:nvSpPr>
        <p:spPr>
          <a:xfrm>
            <a:off x="11320272" y="6419088"/>
            <a:ext cx="384048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969EA8"/>
                </a:solidFill>
                <a:latin typeface="Aptos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05BAC"/>
          </a:solidFill>
          <a:ln w="12700">
            <a:solidFill>
              <a:srgbClr val="005B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02920" y="109728"/>
            <a:ext cx="3017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河海大学  HOHAI UNIVERSITY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8778240" y="118872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CEEFF"/>
                </a:solidFill>
              </a:rPr>
              <a:t>Findings I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749808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83B66"/>
                </a:solidFill>
              </a:rPr>
              <a:t>Gaming Patterns and Intensity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640080" y="1261872"/>
            <a:ext cx="960120" cy="0"/>
          </a:xfrm>
          <a:prstGeom prst="line">
            <a:avLst/>
          </a:prstGeom>
          <a:noFill/>
          <a:ln w="38100">
            <a:solidFill>
              <a:srgbClr val="46A6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594360" y="6510528"/>
            <a:ext cx="6583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8796"/>
                </a:solidFill>
              </a:rPr>
              <a:t>Department of Sociology · School of Public Administration · Hohai University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777240" y="1527048"/>
            <a:ext cx="48920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3B66"/>
                </a:solidFill>
              </a:rPr>
              <a:t>Frequently reported games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77240" y="1810512"/>
            <a:ext cx="1828800" cy="25969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PUBG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2743200" y="1837944"/>
            <a:ext cx="2148840" cy="186538"/>
          </a:xfrm>
          <a:prstGeom prst="rect">
            <a:avLst/>
          </a:prstGeom>
          <a:solidFill>
            <a:srgbClr val="E0E8F2"/>
          </a:solidFill>
          <a:ln w="12700">
            <a:solidFill>
              <a:srgbClr val="E0E8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2743200" y="1837944"/>
            <a:ext cx="1762049" cy="186538"/>
          </a:xfrm>
          <a:prstGeom prst="rect">
            <a:avLst/>
          </a:prstGeom>
          <a:solidFill>
            <a:srgbClr val="005BAC"/>
          </a:solidFill>
          <a:ln w="12700">
            <a:solidFill>
              <a:srgbClr val="005B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5010912" y="1810512"/>
            <a:ext cx="640080" cy="259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83B66"/>
                </a:solidFill>
              </a:rPr>
              <a:t>32.80%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77240" y="2216506"/>
            <a:ext cx="1828800" cy="25969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Ludo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2743200" y="2243938"/>
            <a:ext cx="2148840" cy="186538"/>
          </a:xfrm>
          <a:prstGeom prst="rect">
            <a:avLst/>
          </a:prstGeom>
          <a:solidFill>
            <a:srgbClr val="E0E8F2"/>
          </a:solidFill>
          <a:ln w="12700">
            <a:solidFill>
              <a:srgbClr val="E0E8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2743200" y="2243938"/>
            <a:ext cx="1047559" cy="186538"/>
          </a:xfrm>
          <a:prstGeom prst="rect">
            <a:avLst/>
          </a:prstGeom>
          <a:solidFill>
            <a:srgbClr val="005BAC"/>
          </a:solidFill>
          <a:ln w="12700">
            <a:solidFill>
              <a:srgbClr val="005B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5010912" y="2216506"/>
            <a:ext cx="640080" cy="259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83B66"/>
                </a:solidFill>
              </a:rPr>
              <a:t>19.50%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77240" y="2622499"/>
            <a:ext cx="1828800" cy="25969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Candy Crush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2743200" y="2649931"/>
            <a:ext cx="2148840" cy="186538"/>
          </a:xfrm>
          <a:prstGeom prst="rect">
            <a:avLst/>
          </a:prstGeom>
          <a:solidFill>
            <a:srgbClr val="E0E8F2"/>
          </a:solidFill>
          <a:ln w="12700">
            <a:solidFill>
              <a:srgbClr val="E0E8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8"/>
          <p:cNvSpPr/>
          <p:nvPr/>
        </p:nvSpPr>
        <p:spPr>
          <a:xfrm>
            <a:off x="2743200" y="2649931"/>
            <a:ext cx="553326" cy="186538"/>
          </a:xfrm>
          <a:prstGeom prst="rect">
            <a:avLst/>
          </a:prstGeom>
          <a:solidFill>
            <a:srgbClr val="005BAC"/>
          </a:solidFill>
          <a:ln w="12700">
            <a:solidFill>
              <a:srgbClr val="005B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5010912" y="2622499"/>
            <a:ext cx="640080" cy="259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83B66"/>
                </a:solidFill>
              </a:rPr>
              <a:t>10.30%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40" y="3028493"/>
            <a:ext cx="1828800" cy="25969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Free Fire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2743200" y="3055925"/>
            <a:ext cx="2148840" cy="186538"/>
          </a:xfrm>
          <a:prstGeom prst="rect">
            <a:avLst/>
          </a:prstGeom>
          <a:solidFill>
            <a:srgbClr val="E0E8F2"/>
          </a:solidFill>
          <a:ln w="12700">
            <a:solidFill>
              <a:srgbClr val="E0E8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2"/>
          <p:cNvSpPr/>
          <p:nvPr/>
        </p:nvSpPr>
        <p:spPr>
          <a:xfrm>
            <a:off x="2743200" y="3055925"/>
            <a:ext cx="370675" cy="186538"/>
          </a:xfrm>
          <a:prstGeom prst="rect">
            <a:avLst/>
          </a:prstGeom>
          <a:solidFill>
            <a:srgbClr val="005BAC"/>
          </a:solidFill>
          <a:ln w="12700">
            <a:solidFill>
              <a:srgbClr val="005B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5010912" y="3028493"/>
            <a:ext cx="640080" cy="259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83B66"/>
                </a:solidFill>
              </a:rPr>
              <a:t>6.90%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777240" y="3434486"/>
            <a:ext cx="1828800" cy="25969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Other online game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2743200" y="3461918"/>
            <a:ext cx="2148840" cy="186538"/>
          </a:xfrm>
          <a:prstGeom prst="rect">
            <a:avLst/>
          </a:prstGeom>
          <a:solidFill>
            <a:srgbClr val="E0E8F2"/>
          </a:solidFill>
          <a:ln w="12700">
            <a:solidFill>
              <a:srgbClr val="E0E8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6"/>
          <p:cNvSpPr/>
          <p:nvPr/>
        </p:nvSpPr>
        <p:spPr>
          <a:xfrm>
            <a:off x="2743200" y="3461918"/>
            <a:ext cx="645189" cy="186538"/>
          </a:xfrm>
          <a:prstGeom prst="rect">
            <a:avLst/>
          </a:prstGeom>
          <a:solidFill>
            <a:srgbClr val="005BAC"/>
          </a:solidFill>
          <a:ln w="12700">
            <a:solidFill>
              <a:srgbClr val="005B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7"/>
          <p:cNvSpPr/>
          <p:nvPr/>
        </p:nvSpPr>
        <p:spPr>
          <a:xfrm>
            <a:off x="5010912" y="3434486"/>
            <a:ext cx="640080" cy="2596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83B66"/>
                </a:solidFill>
              </a:rPr>
              <a:t>12.01%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6400800" y="1527048"/>
            <a:ext cx="47091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3B66"/>
                </a:solidFill>
              </a:rPr>
              <a:t>Daily time spent gaming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6400800" y="1810512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Heavy: &gt;4 hours/day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8366760" y="1837944"/>
            <a:ext cx="1965960" cy="237744"/>
          </a:xfrm>
          <a:prstGeom prst="rect">
            <a:avLst/>
          </a:prstGeom>
          <a:solidFill>
            <a:srgbClr val="E0E8F2"/>
          </a:solidFill>
          <a:ln w="12700">
            <a:solidFill>
              <a:srgbClr val="E0E8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31"/>
          <p:cNvSpPr/>
          <p:nvPr/>
        </p:nvSpPr>
        <p:spPr>
          <a:xfrm>
            <a:off x="8366760" y="1837944"/>
            <a:ext cx="1796887" cy="237744"/>
          </a:xfrm>
          <a:prstGeom prst="rect">
            <a:avLst/>
          </a:prstGeom>
          <a:solidFill>
            <a:srgbClr val="2F7D64"/>
          </a:solidFill>
          <a:ln w="12700">
            <a:solidFill>
              <a:srgbClr val="2F7D6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2"/>
          <p:cNvSpPr/>
          <p:nvPr/>
        </p:nvSpPr>
        <p:spPr>
          <a:xfrm>
            <a:off x="10451592" y="1810512"/>
            <a:ext cx="640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83B66"/>
                </a:solidFill>
              </a:rPr>
              <a:t>45.70%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6400800" y="2267712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Moderate: 2–4 hours/day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8366760" y="2295144"/>
            <a:ext cx="1965960" cy="237744"/>
          </a:xfrm>
          <a:prstGeom prst="rect">
            <a:avLst/>
          </a:prstGeom>
          <a:solidFill>
            <a:srgbClr val="E0E8F2"/>
          </a:solidFill>
          <a:ln w="12700">
            <a:solidFill>
              <a:srgbClr val="E0E8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Shape 35"/>
          <p:cNvSpPr/>
          <p:nvPr/>
        </p:nvSpPr>
        <p:spPr>
          <a:xfrm>
            <a:off x="8366760" y="2295144"/>
            <a:ext cx="1468572" cy="237744"/>
          </a:xfrm>
          <a:prstGeom prst="rect">
            <a:avLst/>
          </a:prstGeom>
          <a:solidFill>
            <a:srgbClr val="2F7D64"/>
          </a:solidFill>
          <a:ln w="12700">
            <a:solidFill>
              <a:srgbClr val="2F7D6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Text 36"/>
          <p:cNvSpPr/>
          <p:nvPr/>
        </p:nvSpPr>
        <p:spPr>
          <a:xfrm>
            <a:off x="10451592" y="2267712"/>
            <a:ext cx="640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83B66"/>
                </a:solidFill>
              </a:rPr>
              <a:t>37.35%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6400800" y="2724912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Light: &lt;2 hours/day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8366760" y="2752344"/>
            <a:ext cx="1965960" cy="237744"/>
          </a:xfrm>
          <a:prstGeom prst="rect">
            <a:avLst/>
          </a:prstGeom>
          <a:solidFill>
            <a:srgbClr val="E0E8F2"/>
          </a:solidFill>
          <a:ln w="12700">
            <a:solidFill>
              <a:srgbClr val="E0E8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Shape 39"/>
          <p:cNvSpPr/>
          <p:nvPr/>
        </p:nvSpPr>
        <p:spPr>
          <a:xfrm>
            <a:off x="8366760" y="2752344"/>
            <a:ext cx="666460" cy="237744"/>
          </a:xfrm>
          <a:prstGeom prst="rect">
            <a:avLst/>
          </a:prstGeom>
          <a:solidFill>
            <a:srgbClr val="2F7D64"/>
          </a:solidFill>
          <a:ln w="12700">
            <a:solidFill>
              <a:srgbClr val="2F7D6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Text 40"/>
          <p:cNvSpPr/>
          <p:nvPr/>
        </p:nvSpPr>
        <p:spPr>
          <a:xfrm>
            <a:off x="10451592" y="2724912"/>
            <a:ext cx="640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83B66"/>
                </a:solidFill>
              </a:rPr>
              <a:t>16.95%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960120" y="4800600"/>
            <a:ext cx="10104120" cy="713232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12700">
            <a:solidFill>
              <a:srgbClr val="C7D6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Text 42"/>
          <p:cNvSpPr/>
          <p:nvPr/>
        </p:nvSpPr>
        <p:spPr>
          <a:xfrm>
            <a:off x="1170432" y="4992624"/>
            <a:ext cx="1371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83B66"/>
                </a:solidFill>
              </a:rPr>
              <a:t>Interpretation</a:t>
            </a:r>
            <a:endParaRPr lang="en-US" sz="1250" dirty="0"/>
          </a:p>
        </p:txBody>
      </p:sp>
      <p:sp>
        <p:nvSpPr>
          <p:cNvPr id="45" name="Text 43"/>
          <p:cNvSpPr/>
          <p:nvPr/>
        </p:nvSpPr>
        <p:spPr>
          <a:xfrm>
            <a:off x="2788920" y="4937760"/>
            <a:ext cx="78821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10" dirty="0">
                <a:solidFill>
                  <a:srgbClr val="1F2937"/>
                </a:solidFill>
              </a:rPr>
              <a:t>High duration signals intensive engagement and potential risk, but it should not be equated with Gaming Disorder without validated diagnostic criteria.</a:t>
            </a:r>
            <a:endParaRPr lang="en-US" sz="1310" dirty="0"/>
          </a:p>
        </p:txBody>
      </p:sp>
      <p:sp>
        <p:nvSpPr>
          <p:cNvPr id="46" name="TextBox 45"/>
          <p:cNvSpPr txBox="1"/>
          <p:nvPr/>
        </p:nvSpPr>
        <p:spPr>
          <a:xfrm>
            <a:off x="11320272" y="6419088"/>
            <a:ext cx="384048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969EA8"/>
                </a:solidFill>
                <a:latin typeface="Aptos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05BAC"/>
          </a:solidFill>
          <a:ln w="12700">
            <a:solidFill>
              <a:srgbClr val="005B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02920" y="109728"/>
            <a:ext cx="3017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河海大学  HOHAI UNIVERSITY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8778240" y="118872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CEEFF"/>
                </a:solidFill>
              </a:rPr>
              <a:t>Findings II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749808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83B66"/>
                </a:solidFill>
              </a:rPr>
              <a:t>Self-Control and Gaming-Related Behaviour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640080" y="1261872"/>
            <a:ext cx="960120" cy="0"/>
          </a:xfrm>
          <a:prstGeom prst="line">
            <a:avLst/>
          </a:prstGeom>
          <a:noFill/>
          <a:ln w="38100">
            <a:solidFill>
              <a:srgbClr val="46A6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594360" y="6510528"/>
            <a:ext cx="6583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8796"/>
                </a:solidFill>
              </a:rPr>
              <a:t>Department of Sociology · School of Public Administration · Hohai University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777240" y="1481328"/>
            <a:ext cx="6492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3B66"/>
                </a:solidFill>
              </a:rPr>
              <a:t>Self-regulation indicators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77240" y="1764792"/>
            <a:ext cx="1828800" cy="33284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Tried to cut back but unsuccessful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2743200" y="1792224"/>
            <a:ext cx="3749040" cy="259690"/>
          </a:xfrm>
          <a:prstGeom prst="rect">
            <a:avLst/>
          </a:prstGeom>
          <a:solidFill>
            <a:srgbClr val="E0E8F2"/>
          </a:solidFill>
          <a:ln w="12700">
            <a:solidFill>
              <a:srgbClr val="E0E8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2743200" y="1792224"/>
            <a:ext cx="2526853" cy="259690"/>
          </a:xfrm>
          <a:prstGeom prst="rect">
            <a:avLst/>
          </a:prstGeom>
          <a:solidFill>
            <a:srgbClr val="005BAC"/>
          </a:solidFill>
          <a:ln w="12700">
            <a:solidFill>
              <a:srgbClr val="005B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6611112" y="1764792"/>
            <a:ext cx="640080" cy="3328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83B66"/>
                </a:solidFill>
              </a:rPr>
              <a:t>67.40%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77240" y="2243938"/>
            <a:ext cx="1828800" cy="33284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Able to resist when responsible tasks require focus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2743200" y="2271370"/>
            <a:ext cx="3749040" cy="259690"/>
          </a:xfrm>
          <a:prstGeom prst="rect">
            <a:avLst/>
          </a:prstGeom>
          <a:solidFill>
            <a:srgbClr val="E0E8F2"/>
          </a:solidFill>
          <a:ln w="12700">
            <a:solidFill>
              <a:srgbClr val="E0E8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2743200" y="2271370"/>
            <a:ext cx="2857893" cy="259690"/>
          </a:xfrm>
          <a:prstGeom prst="rect">
            <a:avLst/>
          </a:prstGeom>
          <a:solidFill>
            <a:srgbClr val="005BAC"/>
          </a:solidFill>
          <a:ln w="12700">
            <a:solidFill>
              <a:srgbClr val="005B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6611112" y="2243938"/>
            <a:ext cx="640080" cy="3328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83B66"/>
                </a:solidFill>
              </a:rPr>
              <a:t>76.23%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77240" y="2723083"/>
            <a:ext cx="1828800" cy="33284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Feel in control of gaming use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2743200" y="2750515"/>
            <a:ext cx="3749040" cy="259690"/>
          </a:xfrm>
          <a:prstGeom prst="rect">
            <a:avLst/>
          </a:prstGeom>
          <a:solidFill>
            <a:srgbClr val="E0E8F2"/>
          </a:solidFill>
          <a:ln w="12700">
            <a:solidFill>
              <a:srgbClr val="E0E8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8"/>
          <p:cNvSpPr/>
          <p:nvPr/>
        </p:nvSpPr>
        <p:spPr>
          <a:xfrm>
            <a:off x="2743200" y="2750515"/>
            <a:ext cx="2616080" cy="259690"/>
          </a:xfrm>
          <a:prstGeom prst="rect">
            <a:avLst/>
          </a:prstGeom>
          <a:solidFill>
            <a:srgbClr val="005BAC"/>
          </a:solidFill>
          <a:ln w="12700">
            <a:solidFill>
              <a:srgbClr val="005B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6611112" y="2723083"/>
            <a:ext cx="640080" cy="3328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83B66"/>
                </a:solidFill>
              </a:rPr>
              <a:t>69.78%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40" y="3202229"/>
            <a:ext cx="1828800" cy="33284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Set limits / avoid certain games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2743200" y="3229661"/>
            <a:ext cx="3749040" cy="259690"/>
          </a:xfrm>
          <a:prstGeom prst="rect">
            <a:avLst/>
          </a:prstGeom>
          <a:solidFill>
            <a:srgbClr val="E0E8F2"/>
          </a:solidFill>
          <a:ln w="12700">
            <a:solidFill>
              <a:srgbClr val="E0E8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2"/>
          <p:cNvSpPr/>
          <p:nvPr/>
        </p:nvSpPr>
        <p:spPr>
          <a:xfrm>
            <a:off x="2743200" y="3229661"/>
            <a:ext cx="2358146" cy="259690"/>
          </a:xfrm>
          <a:prstGeom prst="rect">
            <a:avLst/>
          </a:prstGeom>
          <a:solidFill>
            <a:srgbClr val="005BAC"/>
          </a:solidFill>
          <a:ln w="12700">
            <a:solidFill>
              <a:srgbClr val="005B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6611112" y="3202229"/>
            <a:ext cx="640080" cy="3328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83B66"/>
                </a:solidFill>
              </a:rPr>
              <a:t>62.90%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777240" y="3681374"/>
            <a:ext cx="1828800" cy="33284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Skipped class/work for gaming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2743200" y="3708806"/>
            <a:ext cx="3749040" cy="259690"/>
          </a:xfrm>
          <a:prstGeom prst="rect">
            <a:avLst/>
          </a:prstGeom>
          <a:solidFill>
            <a:srgbClr val="E0E8F2"/>
          </a:solidFill>
          <a:ln w="12700">
            <a:solidFill>
              <a:srgbClr val="E0E8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6"/>
          <p:cNvSpPr/>
          <p:nvPr/>
        </p:nvSpPr>
        <p:spPr>
          <a:xfrm>
            <a:off x="2743200" y="3708806"/>
            <a:ext cx="2278667" cy="259690"/>
          </a:xfrm>
          <a:prstGeom prst="rect">
            <a:avLst/>
          </a:prstGeom>
          <a:solidFill>
            <a:srgbClr val="005BAC"/>
          </a:solidFill>
          <a:ln w="12700">
            <a:solidFill>
              <a:srgbClr val="005B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7"/>
          <p:cNvSpPr/>
          <p:nvPr/>
        </p:nvSpPr>
        <p:spPr>
          <a:xfrm>
            <a:off x="6611112" y="3681374"/>
            <a:ext cx="640080" cy="3328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83B66"/>
                </a:solidFill>
              </a:rPr>
              <a:t>60.78%</a:t>
            </a:r>
            <a:endParaRPr lang="en-US" sz="1000" dirty="0"/>
          </a:p>
        </p:txBody>
      </p:sp>
      <p:sp>
        <p:nvSpPr>
          <p:cNvPr id="30" name="Shape 28"/>
          <p:cNvSpPr/>
          <p:nvPr/>
        </p:nvSpPr>
        <p:spPr>
          <a:xfrm>
            <a:off x="7726680" y="1755648"/>
            <a:ext cx="3474720" cy="22860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C7D6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/>
          <p:nvPr/>
        </p:nvSpPr>
        <p:spPr>
          <a:xfrm>
            <a:off x="8001000" y="1993392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83B66"/>
                </a:solidFill>
              </a:rPr>
              <a:t>Reading the pattern</a:t>
            </a:r>
            <a:endParaRPr lang="en-US" sz="1500" dirty="0"/>
          </a:p>
        </p:txBody>
      </p:sp>
      <p:sp>
        <p:nvSpPr>
          <p:cNvPr id="32" name="Text 30"/>
          <p:cNvSpPr/>
          <p:nvPr/>
        </p:nvSpPr>
        <p:spPr>
          <a:xfrm>
            <a:off x="8028432" y="2487168"/>
            <a:ext cx="2880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300" dirty="0">
                <a:solidFill>
                  <a:srgbClr val="1F2937"/>
                </a:solidFill>
              </a:rPr>
              <a:t>The results show mixed self-regulation: many participants report control and limit-setting, while a substantial share also report failed attempts to reduce gaming and interference with responsibilities.</a:t>
            </a:r>
            <a:endParaRPr lang="en-US" sz="1300" dirty="0"/>
          </a:p>
        </p:txBody>
      </p:sp>
      <p:sp>
        <p:nvSpPr>
          <p:cNvPr id="34" name="TextBox 33"/>
          <p:cNvSpPr txBox="1"/>
          <p:nvPr/>
        </p:nvSpPr>
        <p:spPr>
          <a:xfrm>
            <a:off x="11320272" y="6419088"/>
            <a:ext cx="384048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969EA8"/>
                </a:solidFill>
                <a:latin typeface="Aptos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05BAC"/>
          </a:solidFill>
          <a:ln w="12700">
            <a:solidFill>
              <a:srgbClr val="005B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02920" y="109728"/>
            <a:ext cx="3017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河海大学  HOHAI UNIVERSITY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8778240" y="118872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CEEFF"/>
                </a:solidFill>
              </a:rPr>
              <a:t>Findings III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749808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83B66"/>
                </a:solidFill>
              </a:rPr>
              <a:t>Family Functioning and Gaming-Related Conflict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640080" y="1261872"/>
            <a:ext cx="960120" cy="0"/>
          </a:xfrm>
          <a:prstGeom prst="line">
            <a:avLst/>
          </a:prstGeom>
          <a:noFill/>
          <a:ln w="38100">
            <a:solidFill>
              <a:srgbClr val="46A6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594360" y="6510528"/>
            <a:ext cx="6583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8796"/>
                </a:solidFill>
              </a:rPr>
              <a:t>Department of Sociology · School of Public Administration · Hohai University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777240" y="1481328"/>
            <a:ext cx="48006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3B66"/>
                </a:solidFill>
              </a:rPr>
              <a:t>Family relationship quality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777240" y="1764792"/>
            <a:ext cx="1828800" cy="28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Very poor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2743200" y="1792224"/>
            <a:ext cx="2057400" cy="213970"/>
          </a:xfrm>
          <a:prstGeom prst="rect">
            <a:avLst/>
          </a:prstGeom>
          <a:solidFill>
            <a:srgbClr val="E0E8F2"/>
          </a:solidFill>
          <a:ln w="12700">
            <a:solidFill>
              <a:srgbClr val="E0E8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2743200" y="1792224"/>
            <a:ext cx="63265" cy="213970"/>
          </a:xfrm>
          <a:prstGeom prst="rect">
            <a:avLst/>
          </a:prstGeom>
          <a:solidFill>
            <a:srgbClr val="005BAC"/>
          </a:solidFill>
          <a:ln w="12700">
            <a:solidFill>
              <a:srgbClr val="005B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4919472" y="1764792"/>
            <a:ext cx="640080" cy="28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83B66"/>
                </a:solidFill>
              </a:rPr>
              <a:t>1.23%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777240" y="2198218"/>
            <a:ext cx="1828800" cy="28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Poor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2743200" y="2225650"/>
            <a:ext cx="2057400" cy="213970"/>
          </a:xfrm>
          <a:prstGeom prst="rect">
            <a:avLst/>
          </a:prstGeom>
          <a:solidFill>
            <a:srgbClr val="E0E8F2"/>
          </a:solidFill>
          <a:ln w="12700">
            <a:solidFill>
              <a:srgbClr val="E0E8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Shape 14"/>
          <p:cNvSpPr/>
          <p:nvPr/>
        </p:nvSpPr>
        <p:spPr>
          <a:xfrm>
            <a:off x="2743200" y="2225650"/>
            <a:ext cx="428454" cy="213970"/>
          </a:xfrm>
          <a:prstGeom prst="rect">
            <a:avLst/>
          </a:prstGeom>
          <a:solidFill>
            <a:srgbClr val="005BAC"/>
          </a:solidFill>
          <a:ln w="12700">
            <a:solidFill>
              <a:srgbClr val="005B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/>
          <p:nvPr/>
        </p:nvSpPr>
        <p:spPr>
          <a:xfrm>
            <a:off x="4919472" y="2198218"/>
            <a:ext cx="640080" cy="28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83B66"/>
                </a:solidFill>
              </a:rPr>
              <a:t>8.33%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777240" y="2631643"/>
            <a:ext cx="1828800" cy="28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Moderate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2743200" y="2659075"/>
            <a:ext cx="2057400" cy="213970"/>
          </a:xfrm>
          <a:prstGeom prst="rect">
            <a:avLst/>
          </a:prstGeom>
          <a:solidFill>
            <a:srgbClr val="E0E8F2"/>
          </a:solidFill>
          <a:ln w="12700">
            <a:solidFill>
              <a:srgbClr val="E0E8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8"/>
          <p:cNvSpPr/>
          <p:nvPr/>
        </p:nvSpPr>
        <p:spPr>
          <a:xfrm>
            <a:off x="2743200" y="2659075"/>
            <a:ext cx="1941671" cy="213970"/>
          </a:xfrm>
          <a:prstGeom prst="rect">
            <a:avLst/>
          </a:prstGeom>
          <a:solidFill>
            <a:srgbClr val="005BAC"/>
          </a:solidFill>
          <a:ln w="12700">
            <a:solidFill>
              <a:srgbClr val="005B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4919472" y="2631643"/>
            <a:ext cx="640080" cy="28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83B66"/>
                </a:solidFill>
              </a:rPr>
              <a:t>37.75%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777240" y="3065069"/>
            <a:ext cx="1828800" cy="28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Good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2743200" y="3092501"/>
            <a:ext cx="2057400" cy="213970"/>
          </a:xfrm>
          <a:prstGeom prst="rect">
            <a:avLst/>
          </a:prstGeom>
          <a:solidFill>
            <a:srgbClr val="E0E8F2"/>
          </a:solidFill>
          <a:ln w="12700">
            <a:solidFill>
              <a:srgbClr val="E0E8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Shape 22"/>
          <p:cNvSpPr/>
          <p:nvPr/>
        </p:nvSpPr>
        <p:spPr>
          <a:xfrm>
            <a:off x="2743200" y="3092501"/>
            <a:ext cx="1663922" cy="213970"/>
          </a:xfrm>
          <a:prstGeom prst="rect">
            <a:avLst/>
          </a:prstGeom>
          <a:solidFill>
            <a:srgbClr val="005BAC"/>
          </a:solidFill>
          <a:ln w="12700">
            <a:solidFill>
              <a:srgbClr val="005B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3"/>
          <p:cNvSpPr/>
          <p:nvPr/>
        </p:nvSpPr>
        <p:spPr>
          <a:xfrm>
            <a:off x="4919472" y="3065069"/>
            <a:ext cx="640080" cy="28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83B66"/>
                </a:solidFill>
              </a:rPr>
              <a:t>32.35%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777240" y="3498494"/>
            <a:ext cx="1828800" cy="28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Very good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2743200" y="3525926"/>
            <a:ext cx="2057400" cy="213970"/>
          </a:xfrm>
          <a:prstGeom prst="rect">
            <a:avLst/>
          </a:prstGeom>
          <a:solidFill>
            <a:srgbClr val="E0E8F2"/>
          </a:solidFill>
          <a:ln w="12700">
            <a:solidFill>
              <a:srgbClr val="E0E8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Shape 26"/>
          <p:cNvSpPr/>
          <p:nvPr/>
        </p:nvSpPr>
        <p:spPr>
          <a:xfrm>
            <a:off x="2743200" y="3525926"/>
            <a:ext cx="1046188" cy="213970"/>
          </a:xfrm>
          <a:prstGeom prst="rect">
            <a:avLst/>
          </a:prstGeom>
          <a:solidFill>
            <a:srgbClr val="005BAC"/>
          </a:solidFill>
          <a:ln w="12700">
            <a:solidFill>
              <a:srgbClr val="005B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7"/>
          <p:cNvSpPr/>
          <p:nvPr/>
        </p:nvSpPr>
        <p:spPr>
          <a:xfrm>
            <a:off x="4919472" y="3498494"/>
            <a:ext cx="640080" cy="28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83B66"/>
                </a:solidFill>
              </a:rPr>
              <a:t>20.34%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6309360" y="1481328"/>
            <a:ext cx="4754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3B66"/>
                </a:solidFill>
              </a:rPr>
              <a:t>Family interaction indicators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6309360" y="1764792"/>
            <a:ext cx="1828800" cy="3627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In-person communication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8275320" y="1792224"/>
            <a:ext cx="2011680" cy="289560"/>
          </a:xfrm>
          <a:prstGeom prst="rect">
            <a:avLst/>
          </a:prstGeom>
          <a:solidFill>
            <a:srgbClr val="E0E8F2"/>
          </a:solidFill>
          <a:ln w="12700">
            <a:solidFill>
              <a:srgbClr val="E0E8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31"/>
          <p:cNvSpPr/>
          <p:nvPr/>
        </p:nvSpPr>
        <p:spPr>
          <a:xfrm>
            <a:off x="8275320" y="1792224"/>
            <a:ext cx="1352855" cy="289560"/>
          </a:xfrm>
          <a:prstGeom prst="rect">
            <a:avLst/>
          </a:prstGeom>
          <a:solidFill>
            <a:srgbClr val="2F7D64"/>
          </a:solidFill>
          <a:ln w="12700">
            <a:solidFill>
              <a:srgbClr val="2F7D6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2"/>
          <p:cNvSpPr/>
          <p:nvPr/>
        </p:nvSpPr>
        <p:spPr>
          <a:xfrm>
            <a:off x="10405872" y="1764792"/>
            <a:ext cx="640080" cy="362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83B66"/>
                </a:solidFill>
              </a:rPr>
              <a:t>67.25%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6309360" y="2273808"/>
            <a:ext cx="1828800" cy="3627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Participate in family activities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8275320" y="2301240"/>
            <a:ext cx="2011680" cy="289560"/>
          </a:xfrm>
          <a:prstGeom prst="rect">
            <a:avLst/>
          </a:prstGeom>
          <a:solidFill>
            <a:srgbClr val="E0E8F2"/>
          </a:solidFill>
          <a:ln w="12700">
            <a:solidFill>
              <a:srgbClr val="E0E8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Shape 35"/>
          <p:cNvSpPr/>
          <p:nvPr/>
        </p:nvSpPr>
        <p:spPr>
          <a:xfrm>
            <a:off x="8275320" y="2301240"/>
            <a:ext cx="1262329" cy="289560"/>
          </a:xfrm>
          <a:prstGeom prst="rect">
            <a:avLst/>
          </a:prstGeom>
          <a:solidFill>
            <a:srgbClr val="2F7D64"/>
          </a:solidFill>
          <a:ln w="12700">
            <a:solidFill>
              <a:srgbClr val="2F7D6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Text 36"/>
          <p:cNvSpPr/>
          <p:nvPr/>
        </p:nvSpPr>
        <p:spPr>
          <a:xfrm>
            <a:off x="10405872" y="2273808"/>
            <a:ext cx="640080" cy="362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83B66"/>
                </a:solidFill>
              </a:rPr>
              <a:t>62.75%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6309360" y="2782824"/>
            <a:ext cx="1828800" cy="3627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1F2937"/>
                </a:solidFill>
              </a:rPr>
              <a:t>Conflict/tension due to gaming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8275320" y="2810256"/>
            <a:ext cx="2011680" cy="289560"/>
          </a:xfrm>
          <a:prstGeom prst="rect">
            <a:avLst/>
          </a:prstGeom>
          <a:solidFill>
            <a:srgbClr val="E0E8F2"/>
          </a:solidFill>
          <a:ln w="12700">
            <a:solidFill>
              <a:srgbClr val="E0E8F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Shape 39"/>
          <p:cNvSpPr/>
          <p:nvPr/>
        </p:nvSpPr>
        <p:spPr>
          <a:xfrm>
            <a:off x="8275320" y="2810256"/>
            <a:ext cx="1292504" cy="289560"/>
          </a:xfrm>
          <a:prstGeom prst="rect">
            <a:avLst/>
          </a:prstGeom>
          <a:solidFill>
            <a:srgbClr val="2F7D64"/>
          </a:solidFill>
          <a:ln w="12700">
            <a:solidFill>
              <a:srgbClr val="2F7D6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Text 40"/>
          <p:cNvSpPr/>
          <p:nvPr/>
        </p:nvSpPr>
        <p:spPr>
          <a:xfrm>
            <a:off x="10405872" y="2782824"/>
            <a:ext cx="640080" cy="362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b="1" dirty="0">
                <a:solidFill>
                  <a:srgbClr val="083B66"/>
                </a:solidFill>
              </a:rPr>
              <a:t>64.25%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1005840" y="4709160"/>
            <a:ext cx="10058400" cy="713232"/>
          </a:xfrm>
          <a:prstGeom prst="roundRect">
            <a:avLst>
              <a:gd name="adj" fmla="val 11538"/>
            </a:avLst>
          </a:prstGeom>
          <a:solidFill>
            <a:srgbClr val="FFFFFF"/>
          </a:solidFill>
          <a:ln w="12700">
            <a:solidFill>
              <a:srgbClr val="C7D6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Text 42"/>
          <p:cNvSpPr/>
          <p:nvPr/>
        </p:nvSpPr>
        <p:spPr>
          <a:xfrm>
            <a:off x="1234440" y="4901184"/>
            <a:ext cx="20574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83B66"/>
                </a:solidFill>
              </a:rPr>
              <a:t>Descriptive conclusion</a:t>
            </a:r>
            <a:endParaRPr lang="en-US" sz="1250" dirty="0"/>
          </a:p>
        </p:txBody>
      </p:sp>
      <p:sp>
        <p:nvSpPr>
          <p:cNvPr id="45" name="Text 43"/>
          <p:cNvSpPr/>
          <p:nvPr/>
        </p:nvSpPr>
        <p:spPr>
          <a:xfrm>
            <a:off x="3474720" y="4790693"/>
            <a:ext cx="7178040" cy="626669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300" dirty="0">
                <a:solidFill>
                  <a:srgbClr val="1F2937"/>
                </a:solidFill>
              </a:rPr>
              <a:t>Most respondents reported moderate-to-positive family relationships, yet many also reported gaming-related family conflict. </a:t>
            </a:r>
            <a:endParaRPr lang="en-US" sz="1300" dirty="0"/>
          </a:p>
        </p:txBody>
      </p:sp>
      <p:sp>
        <p:nvSpPr>
          <p:cNvPr id="46" name="TextBox 45"/>
          <p:cNvSpPr txBox="1"/>
          <p:nvPr/>
        </p:nvSpPr>
        <p:spPr>
          <a:xfrm>
            <a:off x="11320272" y="6419088"/>
            <a:ext cx="384048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969EA8"/>
                </a:solidFill>
                <a:latin typeface="Aptos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347472"/>
          </a:xfrm>
          <a:prstGeom prst="rect">
            <a:avLst/>
          </a:prstGeom>
          <a:solidFill>
            <a:srgbClr val="005B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54864"/>
            <a:ext cx="292608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河海大学  HOHAI UNIVERSITY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12680" y="54864"/>
            <a:ext cx="16459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Analysis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4048" y="6492240"/>
            <a:ext cx="47548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0">
                <a:solidFill>
                  <a:srgbClr val="969EA8"/>
                </a:solidFill>
                <a:latin typeface="Aptos"/>
              </a:rPr>
              <a:t>Department of Sociology · School of Public Administration · Hohai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20272" y="6419088"/>
            <a:ext cx="384048" cy="20116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800" b="0">
                <a:solidFill>
                  <a:srgbClr val="969EA8"/>
                </a:solidFill>
                <a:latin typeface="Aptos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576072"/>
            <a:ext cx="27432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005BA1"/>
                </a:solidFill>
                <a:latin typeface="Aptos"/>
              </a:rPr>
              <a:t>Analysis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804672"/>
            <a:ext cx="107899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00" b="1">
                <a:solidFill>
                  <a:srgbClr val="143E66"/>
                </a:solidFill>
                <a:latin typeface="Aptos"/>
              </a:rPr>
              <a:t>Integrated Analysis of Gaming Intensity, Self-Regulation, and Family Functioning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74720" y="1389888"/>
            <a:ext cx="5230368" cy="1051560"/>
          </a:xfrm>
          <a:prstGeom prst="roundRect">
            <a:avLst/>
          </a:prstGeom>
          <a:solidFill>
            <a:srgbClr val="E8F3FB"/>
          </a:solidFill>
          <a:ln w="12700">
            <a:solidFill>
              <a:srgbClr val="005B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730752" y="1554480"/>
            <a:ext cx="4718304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350" b="1">
                <a:solidFill>
                  <a:srgbClr val="143E66"/>
                </a:solidFill>
                <a:latin typeface="Aptos"/>
              </a:rPr>
              <a:t>Problematic-gaming risk is best understood through the interaction of
gaming intensity, self-regulation, and family context.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2633472"/>
            <a:ext cx="3218688" cy="2487168"/>
          </a:xfrm>
          <a:prstGeom prst="roundRect">
            <a:avLst/>
          </a:prstGeom>
          <a:solidFill>
            <a:srgbClr val="E8F3FB"/>
          </a:solidFill>
          <a:ln w="12700">
            <a:solidFill>
              <a:srgbClr val="005B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758952" y="2816352"/>
            <a:ext cx="384048" cy="384048"/>
          </a:xfrm>
          <a:prstGeom prst="ellipse">
            <a:avLst/>
          </a:prstGeom>
          <a:solidFill>
            <a:srgbClr val="005B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58952" y="2834640"/>
            <a:ext cx="384048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52728" y="2779776"/>
            <a:ext cx="228600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50" b="1">
                <a:solidFill>
                  <a:srgbClr val="143E66"/>
                </a:solidFill>
                <a:latin typeface="Aptos"/>
              </a:rPr>
              <a:t>Gaming intensity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3383280"/>
            <a:ext cx="2724912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20" b="1">
                <a:solidFill>
                  <a:srgbClr val="005BA1"/>
                </a:solidFill>
                <a:latin typeface="Aptos"/>
              </a:rPr>
              <a:t>45.70% reported &gt;4 h/day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3977639"/>
            <a:ext cx="2706624" cy="8595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19" b="0">
                <a:solidFill>
                  <a:srgbClr val="303943"/>
                </a:solidFill>
                <a:latin typeface="Aptos"/>
              </a:rPr>
              <a:t>High exposure may increase interference with work, study, sleep, and family obligations. Duration alone, however, does not establish Gaming Disorder.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70832" y="2633472"/>
            <a:ext cx="3218688" cy="2487168"/>
          </a:xfrm>
          <a:prstGeom prst="roundRect">
            <a:avLst/>
          </a:prstGeom>
          <a:solidFill>
            <a:srgbClr val="E8F7F1"/>
          </a:solidFill>
          <a:ln w="12700">
            <a:solidFill>
              <a:srgbClr val="2B84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4535424" y="2816352"/>
            <a:ext cx="384048" cy="384048"/>
          </a:xfrm>
          <a:prstGeom prst="ellipse">
            <a:avLst/>
          </a:prstGeom>
          <a:solidFill>
            <a:srgbClr val="2B84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535424" y="2834640"/>
            <a:ext cx="384048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0" y="2779776"/>
            <a:ext cx="228600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50" b="1">
                <a:solidFill>
                  <a:srgbClr val="143E66"/>
                </a:solidFill>
                <a:latin typeface="Aptos"/>
              </a:rPr>
              <a:t>Self-regulation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99432" y="3383280"/>
            <a:ext cx="2724912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20" b="1">
                <a:solidFill>
                  <a:srgbClr val="2B8468"/>
                </a:solidFill>
                <a:latin typeface="Aptos"/>
              </a:rPr>
              <a:t>67.40% reported failed cut-down attempts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99432" y="3977639"/>
            <a:ext cx="2706624" cy="8595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19" b="0">
                <a:solidFill>
                  <a:srgbClr val="303943"/>
                </a:solidFill>
                <a:latin typeface="Aptos"/>
              </a:rPr>
              <a:t>Many participants also reported control and limit-setting. Self-regulation therefore appears mixed and situational rather than simply absent.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147304" y="2633472"/>
            <a:ext cx="3218688" cy="2487168"/>
          </a:xfrm>
          <a:prstGeom prst="roundRect">
            <a:avLst/>
          </a:prstGeom>
          <a:solidFill>
            <a:srgbClr val="FCF6E2"/>
          </a:solidFill>
          <a:ln w="12700">
            <a:solidFill>
              <a:srgbClr val="BC86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8311896" y="2816352"/>
            <a:ext cx="384048" cy="384048"/>
          </a:xfrm>
          <a:prstGeom prst="ellipse">
            <a:avLst/>
          </a:prstGeom>
          <a:solidFill>
            <a:srgbClr val="BC8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311896" y="2834640"/>
            <a:ext cx="384048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15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805672" y="2779776"/>
            <a:ext cx="2286000" cy="31089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50" b="1">
                <a:solidFill>
                  <a:srgbClr val="143E66"/>
                </a:solidFill>
                <a:latin typeface="Aptos"/>
              </a:rPr>
              <a:t>Family context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75904" y="3383280"/>
            <a:ext cx="2724912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20" b="1">
                <a:solidFill>
                  <a:srgbClr val="BC8623"/>
                </a:solidFill>
                <a:latin typeface="Aptos"/>
              </a:rPr>
              <a:t>64.25% reported gaming-related conflict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75904" y="3977639"/>
            <a:ext cx="2706624" cy="85953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19" b="0">
                <a:solidFill>
                  <a:srgbClr val="303943"/>
                </a:solidFill>
                <a:latin typeface="Aptos"/>
              </a:rPr>
              <a:t>Conflict coexists with generally positive family relationships, suggesting issue-specific digital tension rather than uniformly dysfunctional families.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68680" y="5376672"/>
            <a:ext cx="10442448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5B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078992" y="5532120"/>
            <a:ext cx="2084831" cy="23774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19" b="1">
                <a:solidFill>
                  <a:srgbClr val="005BA1"/>
                </a:solidFill>
                <a:latin typeface="Aptos"/>
              </a:rPr>
              <a:t>Uses &amp; Gratifications interpretation: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154680" y="5477256"/>
            <a:ext cx="8084820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1" dirty="0">
                <a:solidFill>
                  <a:srgbClr val="143E66"/>
                </a:solidFill>
                <a:latin typeface="Aptos"/>
              </a:rPr>
              <a:t>Gaming may meet entertainment, coping, social, or escapist needs, while family expectations and self-control shape when intensive use becomes disruptive.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347472"/>
          </a:xfrm>
          <a:prstGeom prst="rect">
            <a:avLst/>
          </a:prstGeom>
          <a:solidFill>
            <a:srgbClr val="005B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54864"/>
            <a:ext cx="292608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河海大学  HOHAI UNIVERSITY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149840" y="54864"/>
            <a:ext cx="15087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Recent Literature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4048" y="6492240"/>
            <a:ext cx="47548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0">
                <a:solidFill>
                  <a:srgbClr val="969EA8"/>
                </a:solidFill>
                <a:latin typeface="Aptos"/>
              </a:rPr>
              <a:t>Department of Sociology · School of Public Administration · Hohai University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576072"/>
            <a:ext cx="25603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005BA1"/>
                </a:solidFill>
                <a:latin typeface="Aptos"/>
              </a:rPr>
              <a:t>Contemporary Context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804672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00" b="1">
                <a:solidFill>
                  <a:srgbClr val="143E66"/>
                </a:solidFill>
                <a:latin typeface="Aptos"/>
              </a:rPr>
              <a:t>What Recent Literature Adds to This Study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1417320"/>
            <a:ext cx="3520440" cy="1920240"/>
          </a:xfrm>
          <a:prstGeom prst="roundRect">
            <a:avLst/>
          </a:prstGeom>
          <a:solidFill>
            <a:srgbClr val="E8F3FB"/>
          </a:solidFill>
          <a:ln w="12700">
            <a:solidFill>
              <a:srgbClr val="D7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04672" y="1627632"/>
            <a:ext cx="24688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005BA1"/>
                </a:solidFill>
                <a:latin typeface="Aptos"/>
              </a:rPr>
              <a:t>1  WHO / ICD-11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" y="1965960"/>
            <a:ext cx="3072384" cy="3693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 dirty="0">
                <a:solidFill>
                  <a:srgbClr val="143E66"/>
                </a:solidFill>
                <a:latin typeface="Aptos"/>
              </a:rPr>
              <a:t>Gaming Disorder ≠ long hours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" y="2395728"/>
            <a:ext cx="2907792" cy="7132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70" b="0">
                <a:solidFill>
                  <a:srgbClr val="303943"/>
                </a:solidFill>
                <a:latin typeface="Aptos"/>
              </a:rPr>
              <a:t>Diagnosis requires impaired control, increasing priority of gaming, continuation despite harm, and significant functional impairment.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34256" y="1417320"/>
            <a:ext cx="3520440" cy="1920240"/>
          </a:xfrm>
          <a:prstGeom prst="roundRect">
            <a:avLst/>
          </a:prstGeom>
          <a:solidFill>
            <a:srgbClr val="E8F7F1"/>
          </a:solidFill>
          <a:ln w="12700">
            <a:solidFill>
              <a:srgbClr val="D7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544568" y="1627632"/>
            <a:ext cx="25603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2B8468"/>
                </a:solidFill>
                <a:latin typeface="Aptos"/>
              </a:rPr>
              <a:t>2  SELF-CONTROL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44568" y="1965960"/>
            <a:ext cx="278892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143E66"/>
                </a:solidFill>
                <a:latin typeface="Aptos"/>
              </a:rPr>
              <a:t>Recent synthesis supports the link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44568" y="2487168"/>
            <a:ext cx="28346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40" b="0">
                <a:solidFill>
                  <a:srgbClr val="303943"/>
                </a:solidFill>
                <a:latin typeface="Aptos"/>
              </a:rPr>
              <a:t>A 2025 systematic review and meta-analysis found problematic gaming was generally negatively related to self-control among adolescents and emerging adults.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74152" y="1417320"/>
            <a:ext cx="3520440" cy="1920240"/>
          </a:xfrm>
          <a:prstGeom prst="roundRect">
            <a:avLst/>
          </a:prstGeom>
          <a:solidFill>
            <a:srgbClr val="FCF6E2"/>
          </a:solidFill>
          <a:ln w="12700">
            <a:solidFill>
              <a:srgbClr val="D7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84464" y="1627632"/>
            <a:ext cx="265176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BC8623"/>
                </a:solidFill>
                <a:latin typeface="Aptos"/>
              </a:rPr>
              <a:t>3  FAMILY CONTEXT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84464" y="1965960"/>
            <a:ext cx="2852928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700" b="1">
                <a:solidFill>
                  <a:srgbClr val="143E66"/>
                </a:solidFill>
                <a:latin typeface="Aptos"/>
              </a:rPr>
              <a:t>Conflict is a meaningful social context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84464" y="2487168"/>
            <a:ext cx="2834640" cy="6217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40" b="0">
                <a:solidFill>
                  <a:srgbClr val="303943"/>
                </a:solidFill>
                <a:latin typeface="Aptos"/>
              </a:rPr>
              <a:t>A 2025 review of 20 youth studies found a consistent positive association between family conflict and problematic digital-media use, including gaming.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94360" y="3703320"/>
            <a:ext cx="11000232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7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22960" y="3913632"/>
            <a:ext cx="192024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1">
                <a:solidFill>
                  <a:srgbClr val="005BA1"/>
                </a:solidFill>
                <a:latin typeface="Aptos"/>
              </a:rPr>
              <a:t>A useful adult comparison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4279392"/>
            <a:ext cx="60350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1">
                <a:solidFill>
                  <a:srgbClr val="143E66"/>
                </a:solidFill>
                <a:latin typeface="Aptos"/>
              </a:rPr>
              <a:t>2026 Germany: 7% probable Gaming Disorder in a general adult sample using a validated IGD scale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03720" y="4041648"/>
            <a:ext cx="429768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303943"/>
                </a:solidFill>
                <a:latin typeface="Aptos"/>
              </a:rPr>
              <a:t>Our 45.70% figure (&gt;4 h/day) is a measure of gaming intensity, not a prevalence estimate. The populations are different, but the contrast illustrates why measurement matters.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4360" y="5806440"/>
            <a:ext cx="1097280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80" b="0">
                <a:solidFill>
                  <a:srgbClr val="67727E"/>
                </a:solidFill>
                <a:latin typeface="Aptos"/>
              </a:rPr>
              <a:t>Sources: WHO, Gaming disorder (ICD-11); Hu et al., Cyberpsychology, Behavior, and Social Networking (2025), doi:10.1089/cyber.2024.0537; Wei et al., Adolescent Research Review (2025), doi:10.1007/s40894-025-00274-2; Hajek et al., Addictive Behaviors Reports (2026), doi:10.1016/j.abrep.2026.100682.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320272" y="6419088"/>
            <a:ext cx="384048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969EA8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347472"/>
          </a:xfrm>
          <a:prstGeom prst="rect">
            <a:avLst/>
          </a:prstGeom>
          <a:solidFill>
            <a:srgbClr val="005B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54864"/>
            <a:ext cx="292608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河海大学  HOHAI UNIVERSITY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149840" y="54864"/>
            <a:ext cx="150876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Interpretation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4048" y="6492240"/>
            <a:ext cx="47548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0">
                <a:solidFill>
                  <a:srgbClr val="969EA8"/>
                </a:solidFill>
                <a:latin typeface="Aptos"/>
              </a:rPr>
              <a:t>Department of Sociology · School of Public Administration · Hohai University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576072"/>
            <a:ext cx="25603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005BA1"/>
                </a:solidFill>
                <a:latin typeface="Aptos"/>
              </a:rPr>
              <a:t>Critical Interpretation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804672"/>
            <a:ext cx="1078992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00" b="1">
                <a:solidFill>
                  <a:srgbClr val="143E66"/>
                </a:solidFill>
                <a:latin typeface="Aptos"/>
              </a:rPr>
              <a:t>Interpretive Tensions in the Findings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1417320"/>
            <a:ext cx="3429000" cy="3337560"/>
          </a:xfrm>
          <a:prstGeom prst="roundRect">
            <a:avLst/>
          </a:prstGeom>
          <a:solidFill>
            <a:srgbClr val="E8F3FB"/>
          </a:solidFill>
          <a:ln w="12700">
            <a:solidFill>
              <a:srgbClr val="D7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60" y="1664208"/>
            <a:ext cx="10972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005BA1"/>
                </a:solidFill>
                <a:latin typeface="Aptos"/>
              </a:rPr>
              <a:t>FINDING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1993392"/>
            <a:ext cx="265176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 dirty="0">
                <a:solidFill>
                  <a:srgbClr val="143E66"/>
                </a:solidFill>
                <a:latin typeface="Aptos"/>
              </a:rPr>
              <a:t>Heavy use ≠ loss of control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59" y="2651760"/>
            <a:ext cx="1377315" cy="53860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900" b="1" dirty="0">
                <a:solidFill>
                  <a:srgbClr val="005BA1"/>
                </a:solidFill>
                <a:latin typeface="Aptos"/>
              </a:rPr>
              <a:t>45.70%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89808" y="2761488"/>
            <a:ext cx="1508760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 dirty="0">
                <a:solidFill>
                  <a:srgbClr val="303943"/>
                </a:solidFill>
                <a:latin typeface="Aptos"/>
              </a:rPr>
              <a:t>&gt;4 hours/day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246120"/>
            <a:ext cx="269748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303943"/>
                </a:solidFill>
                <a:latin typeface="Aptos"/>
              </a:rPr>
              <a:t>Yet 69.78% reported feeling in control and 76.23% said they could resist gaming when responsibilities required focus.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79976" y="1417320"/>
            <a:ext cx="3429000" cy="3337560"/>
          </a:xfrm>
          <a:prstGeom prst="roundRect">
            <a:avLst/>
          </a:prstGeom>
          <a:solidFill>
            <a:srgbClr val="E8F7F1"/>
          </a:solidFill>
          <a:ln w="12700">
            <a:solidFill>
              <a:srgbClr val="D7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608576" y="1664208"/>
            <a:ext cx="10972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2B8468"/>
                </a:solidFill>
                <a:latin typeface="Aptos"/>
              </a:rPr>
              <a:t>FINDING 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08576" y="1993392"/>
            <a:ext cx="2697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143E66"/>
                </a:solidFill>
                <a:latin typeface="Aptos"/>
              </a:rPr>
              <a:t>Family closeness ≠ no conflict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608576" y="2651760"/>
            <a:ext cx="13258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900" b="1">
                <a:solidFill>
                  <a:srgbClr val="2B8468"/>
                </a:solidFill>
                <a:latin typeface="Aptos"/>
              </a:rPr>
              <a:t>90.44%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97880" y="2706624"/>
            <a:ext cx="141732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19" b="0">
                <a:solidFill>
                  <a:srgbClr val="303943"/>
                </a:solidFill>
                <a:latin typeface="Aptos"/>
              </a:rPr>
              <a:t>moderate-to-positive family relations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608576" y="3246120"/>
            <a:ext cx="269748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303943"/>
                </a:solidFill>
                <a:latin typeface="Aptos"/>
              </a:rPr>
              <a:t>At the same time, 64.25% reported gaming-related family conflict or tension. Relationship quality and issue-specific conflict can coexist.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65592" y="1417320"/>
            <a:ext cx="3429000" cy="3337560"/>
          </a:xfrm>
          <a:prstGeom prst="roundRect">
            <a:avLst/>
          </a:prstGeom>
          <a:solidFill>
            <a:srgbClr val="FCF6E2"/>
          </a:solidFill>
          <a:ln w="12700">
            <a:solidFill>
              <a:srgbClr val="D7E0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394192" y="1664208"/>
            <a:ext cx="109728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BC8623"/>
                </a:solidFill>
                <a:latin typeface="Aptos"/>
              </a:rPr>
              <a:t>FINDING 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94192" y="1993392"/>
            <a:ext cx="269748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000" b="1">
                <a:solidFill>
                  <a:srgbClr val="143E66"/>
                </a:solidFill>
                <a:latin typeface="Aptos"/>
              </a:rPr>
              <a:t>Self-control is not binary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94192" y="2651760"/>
            <a:ext cx="132588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900" b="1">
                <a:solidFill>
                  <a:srgbClr val="BC8623"/>
                </a:solidFill>
                <a:latin typeface="Aptos"/>
              </a:rPr>
              <a:t>67.40%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74352" y="2706624"/>
            <a:ext cx="1463040" cy="411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19" b="0">
                <a:solidFill>
                  <a:srgbClr val="303943"/>
                </a:solidFill>
                <a:latin typeface="Aptos"/>
              </a:rPr>
              <a:t>tried to cut back but were unsuccessful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94192" y="3246120"/>
            <a:ext cx="269748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100" b="0">
                <a:solidFill>
                  <a:srgbClr val="303943"/>
                </a:solidFill>
                <a:latin typeface="Aptos"/>
              </a:rPr>
              <a:t>But 62.90% also reported using self-imposed limits. Regulation may vary across situations rather than simply being present or absent.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320272" y="6419088"/>
            <a:ext cx="384048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969EA8"/>
                </a:solidFill>
                <a:latin typeface="Aptos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05BAC"/>
          </a:solidFill>
          <a:ln w="12700">
            <a:solidFill>
              <a:srgbClr val="005B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02920" y="109728"/>
            <a:ext cx="3017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河海大学  HOHAI UNIVERSITY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8778240" y="118872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CEEFF"/>
                </a:solidFill>
              </a:rPr>
              <a:t>Discussion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749808"/>
            <a:ext cx="9875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083B66"/>
                </a:solidFill>
              </a:rPr>
              <a:t>Discussion of Findings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640080" y="1261872"/>
            <a:ext cx="960120" cy="0"/>
          </a:xfrm>
          <a:prstGeom prst="line">
            <a:avLst/>
          </a:prstGeom>
          <a:noFill/>
          <a:ln w="38100">
            <a:solidFill>
              <a:srgbClr val="46A6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594360" y="6510528"/>
            <a:ext cx="6583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8796"/>
                </a:solidFill>
              </a:rPr>
              <a:t>Department of Sociology · School of Public Administration · Hohai University</a:t>
            </a:r>
            <a:endParaRPr lang="en-US" sz="850" dirty="0"/>
          </a:p>
        </p:txBody>
      </p:sp>
      <p:sp>
        <p:nvSpPr>
          <p:cNvPr id="9" name="Shape 7"/>
          <p:cNvSpPr/>
          <p:nvPr/>
        </p:nvSpPr>
        <p:spPr>
          <a:xfrm>
            <a:off x="868680" y="1600200"/>
            <a:ext cx="1037844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2700">
            <a:solidFill>
              <a:srgbClr val="C7D6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/>
          <p:nvPr/>
        </p:nvSpPr>
        <p:spPr>
          <a:xfrm>
            <a:off x="1143000" y="1764792"/>
            <a:ext cx="3291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3B66"/>
                </a:solidFill>
              </a:rPr>
              <a:t>Digital leisure is socially embedded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17720" y="1737360"/>
            <a:ext cx="61722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F2937"/>
                </a:solidFill>
              </a:rPr>
              <a:t>Gaming practices intersect with friendship, entertainment, stress relief, and urban routines.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868680" y="2606040"/>
            <a:ext cx="10378440" cy="713232"/>
          </a:xfrm>
          <a:prstGeom prst="roundRect">
            <a:avLst>
              <a:gd name="adj" fmla="val 10256"/>
            </a:avLst>
          </a:prstGeom>
          <a:solidFill>
            <a:srgbClr val="EAF3FB"/>
          </a:solidFill>
          <a:ln w="12700">
            <a:solidFill>
              <a:srgbClr val="C7D6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1143000" y="2770632"/>
            <a:ext cx="3291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3B66"/>
                </a:solidFill>
              </a:rPr>
              <a:t>Family remains a key social context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617720" y="2743200"/>
            <a:ext cx="61722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F2937"/>
                </a:solidFill>
              </a:rPr>
              <a:t>Family communication may coexist with tension when gaming conflicts with obligations.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868680" y="3611880"/>
            <a:ext cx="10378440" cy="713232"/>
          </a:xfrm>
          <a:prstGeom prst="roundRect">
            <a:avLst>
              <a:gd name="adj" fmla="val 10256"/>
            </a:avLst>
          </a:prstGeom>
          <a:solidFill>
            <a:srgbClr val="FFFFFF"/>
          </a:solidFill>
          <a:ln w="12700">
            <a:solidFill>
              <a:srgbClr val="C7D6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1143000" y="3776472"/>
            <a:ext cx="3291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3B66"/>
                </a:solidFill>
              </a:rPr>
              <a:t>Self-control is not uniform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4617720" y="3749040"/>
            <a:ext cx="617220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dirty="0">
                <a:solidFill>
                  <a:srgbClr val="1F2937"/>
                </a:solidFill>
              </a:rPr>
              <a:t>Participants reported both limit-setting and difficulty reducing gaming.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868680" y="4617720"/>
            <a:ext cx="10378440" cy="713232"/>
          </a:xfrm>
          <a:prstGeom prst="roundRect">
            <a:avLst>
              <a:gd name="adj" fmla="val 10256"/>
            </a:avLst>
          </a:prstGeom>
          <a:solidFill>
            <a:srgbClr val="EAF3FB"/>
          </a:solidFill>
          <a:ln w="12700">
            <a:solidFill>
              <a:srgbClr val="C7D6E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7"/>
          <p:cNvSpPr/>
          <p:nvPr/>
        </p:nvSpPr>
        <p:spPr>
          <a:xfrm>
            <a:off x="1143000" y="4782312"/>
            <a:ext cx="32918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83B66"/>
                </a:solidFill>
              </a:rPr>
              <a:t>Policy relevance is preventive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617720" y="4754880"/>
            <a:ext cx="6172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1F2937"/>
                </a:solidFill>
              </a:rPr>
              <a:t>Awareness, digital literacy, family dialogue, and mental-health referral pathways are more appropriate than moral panic.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11320272" y="6419088"/>
            <a:ext cx="384048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969EA8"/>
                </a:solidFill>
                <a:latin typeface="Apto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347472"/>
          </a:xfrm>
          <a:prstGeom prst="rect">
            <a:avLst/>
          </a:prstGeom>
          <a:solidFill>
            <a:srgbClr val="005B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54864"/>
            <a:ext cx="292608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河海大学  HOHAI UNIVERSITY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12680" y="54864"/>
            <a:ext cx="16459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Conclusion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4048" y="6492240"/>
            <a:ext cx="47548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0">
                <a:solidFill>
                  <a:srgbClr val="969EA8"/>
                </a:solidFill>
                <a:latin typeface="Aptos"/>
              </a:rPr>
              <a:t>Department of Sociology · School of Public Administration · Hohai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576072"/>
            <a:ext cx="27432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005BA1"/>
                </a:solidFill>
                <a:latin typeface="Aptos"/>
              </a:rPr>
              <a:t>Synthesis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804672"/>
            <a:ext cx="107899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00" b="1">
                <a:solidFill>
                  <a:srgbClr val="143E66"/>
                </a:solidFill>
                <a:latin typeface="Aptos"/>
              </a:rPr>
              <a:t>Conclusion and Research Implications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417320"/>
            <a:ext cx="11000232" cy="1051560"/>
          </a:xfrm>
          <a:prstGeom prst="roundRect">
            <a:avLst/>
          </a:prstGeom>
          <a:solidFill>
            <a:srgbClr val="E8F3FB"/>
          </a:solidFill>
          <a:ln w="12700">
            <a:solidFill>
              <a:srgbClr val="005B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68680" y="1673352"/>
            <a:ext cx="10378440" cy="502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800" b="1">
                <a:solidFill>
                  <a:srgbClr val="143E66"/>
                </a:solidFill>
                <a:latin typeface="Aptos"/>
              </a:rPr>
              <a:t>The central finding is not that “many adults are addicted,” but that intensive gaming, uneven self-regulation, and family tension overlap in important ways.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94360" y="2788920"/>
            <a:ext cx="5138928" cy="1115568"/>
          </a:xfrm>
          <a:prstGeom prst="roundRect">
            <a:avLst/>
          </a:prstGeom>
          <a:solidFill>
            <a:srgbClr val="E8F3FB"/>
          </a:solidFill>
          <a:ln w="12700">
            <a:solidFill>
              <a:srgbClr val="005BA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95528" y="2980944"/>
            <a:ext cx="475488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005BA1"/>
                </a:solidFill>
                <a:latin typeface="Aptos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2953512"/>
            <a:ext cx="16002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43E66"/>
                </a:solidFill>
                <a:latin typeface="Aptos"/>
              </a:rPr>
              <a:t>Intensity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08304" y="3291839"/>
            <a:ext cx="4440935" cy="584775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0" dirty="0">
                <a:solidFill>
                  <a:srgbClr val="303943"/>
                </a:solidFill>
                <a:latin typeface="Aptos"/>
              </a:rPr>
              <a:t>45.70% reported &gt;4 hours/day. This indicates high engagement</a:t>
            </a:r>
            <a:r>
              <a:rPr lang="en-US" sz="1600" dirty="0">
                <a:solidFill>
                  <a:srgbClr val="303943"/>
                </a:solidFill>
                <a:latin typeface="Aptos"/>
              </a:rPr>
              <a:t>.</a:t>
            </a:r>
            <a:endParaRPr sz="1600" b="0" dirty="0">
              <a:solidFill>
                <a:srgbClr val="303943"/>
              </a:solidFill>
              <a:latin typeface="Apto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144768" y="2788920"/>
            <a:ext cx="5138928" cy="1115568"/>
          </a:xfrm>
          <a:prstGeom prst="roundRect">
            <a:avLst/>
          </a:prstGeom>
          <a:solidFill>
            <a:srgbClr val="E8F7F1"/>
          </a:solidFill>
          <a:ln w="12700">
            <a:solidFill>
              <a:srgbClr val="2B846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345936" y="2980944"/>
            <a:ext cx="475488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2B8468"/>
                </a:solidFill>
                <a:latin typeface="Aptos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22007" y="2953512"/>
            <a:ext cx="16002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43E66"/>
                </a:solidFill>
                <a:latin typeface="Aptos"/>
              </a:rPr>
              <a:t>Self-control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22007" y="3229886"/>
            <a:ext cx="3977639" cy="64633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b="0" dirty="0">
                <a:solidFill>
                  <a:srgbClr val="303943"/>
                </a:solidFill>
                <a:latin typeface="Aptos"/>
              </a:rPr>
              <a:t>Failed attempts to cut down coexist with reported control and limit-setting.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94360" y="4233672"/>
            <a:ext cx="5138928" cy="1115568"/>
          </a:xfrm>
          <a:prstGeom prst="roundRect">
            <a:avLst/>
          </a:prstGeom>
          <a:solidFill>
            <a:srgbClr val="FCF6E2"/>
          </a:solidFill>
          <a:ln w="12700">
            <a:solidFill>
              <a:srgbClr val="BC86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95528" y="4425696"/>
            <a:ext cx="475488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BC8623"/>
                </a:solidFill>
                <a:latin typeface="Aptos"/>
              </a:rP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398264"/>
            <a:ext cx="16002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43E66"/>
                </a:solidFill>
                <a:latin typeface="Aptos"/>
              </a:rPr>
              <a:t>Family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8304" y="4736592"/>
            <a:ext cx="4440935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dirty="0">
                <a:solidFill>
                  <a:srgbClr val="303943"/>
                </a:solidFill>
                <a:latin typeface="Aptos"/>
              </a:rPr>
              <a:t>Gaming-related conflict can occur even where overall family relationships are moderate or positive.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144768" y="4233672"/>
            <a:ext cx="5138928" cy="1115568"/>
          </a:xfrm>
          <a:prstGeom prst="roundRect">
            <a:avLst/>
          </a:prstGeom>
          <a:solidFill>
            <a:srgbClr val="FBEDEC"/>
          </a:solidFill>
          <a:ln w="12700">
            <a:solidFill>
              <a:srgbClr val="B44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345936" y="4425696"/>
            <a:ext cx="475488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600" b="1">
                <a:solidFill>
                  <a:srgbClr val="B44A43"/>
                </a:solidFill>
                <a:latin typeface="Aptos"/>
              </a:rP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22007" y="4398264"/>
            <a:ext cx="1600200" cy="292608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1">
                <a:solidFill>
                  <a:srgbClr val="143E66"/>
                </a:solidFill>
                <a:latin typeface="Aptos"/>
              </a:rPr>
              <a:t>Interpretation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67475" y="4736592"/>
            <a:ext cx="4432171" cy="5232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dirty="0">
                <a:solidFill>
                  <a:srgbClr val="303943"/>
                </a:solidFill>
                <a:latin typeface="Aptos"/>
              </a:rPr>
              <a:t>Cross-sectional data support association and sociological interpretation, not causal claims.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0080" y="5650992"/>
            <a:ext cx="1508760" cy="21945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005BA1"/>
                </a:solidFill>
                <a:latin typeface="Aptos"/>
              </a:rPr>
              <a:t>Practical implication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084831" y="5559552"/>
            <a:ext cx="9235440" cy="43891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1" dirty="0">
                <a:solidFill>
                  <a:srgbClr val="143E66"/>
                </a:solidFill>
                <a:latin typeface="Aptos"/>
              </a:rPr>
              <a:t>Interventions should prioritize digital literacy, time-management skills, family dialogue, and referral pathways for genuine functional impairment rather than using screen time alone as a label of addiction.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320272" y="6419088"/>
            <a:ext cx="384048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969EA8"/>
                </a:solidFill>
                <a:latin typeface="Aptos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5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38912"/>
          </a:xfrm>
          <a:prstGeom prst="rect">
            <a:avLst/>
          </a:prstGeom>
          <a:solidFill>
            <a:srgbClr val="005BAC"/>
          </a:solidFill>
          <a:ln w="12700">
            <a:solidFill>
              <a:srgbClr val="005BA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" name="Text 1"/>
          <p:cNvSpPr/>
          <p:nvPr/>
        </p:nvSpPr>
        <p:spPr>
          <a:xfrm>
            <a:off x="502920" y="109728"/>
            <a:ext cx="3017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河海大学  HOHAI UNIVERSITY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8778240" y="118872"/>
            <a:ext cx="2926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DCEEFF"/>
                </a:solidFill>
              </a:rPr>
              <a:t>Thank You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822960" y="1051560"/>
            <a:ext cx="5303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083B66"/>
                </a:solidFill>
              </a:rPr>
              <a:t>Thank You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850392" y="1783080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05BAC"/>
                </a:solidFill>
              </a:rPr>
              <a:t>Questions and discussion are welcome.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868680" y="4297680"/>
            <a:ext cx="5943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Nusrat Azeema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Department of Sociology, School of Public Administration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Hohai University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</a:rPr>
              <a:t>nusratazeemaraja@gmail.com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868680" y="2423160"/>
            <a:ext cx="4023360" cy="0"/>
          </a:xfrm>
          <a:prstGeom prst="line">
            <a:avLst/>
          </a:prstGeom>
          <a:noFill/>
          <a:ln w="50800">
            <a:solidFill>
              <a:srgbClr val="46A6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594360" y="6510528"/>
            <a:ext cx="6583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A8796"/>
                </a:solidFill>
              </a:rPr>
              <a:t>Department of Sociology · School of Public Administration · Hohai University</a:t>
            </a:r>
            <a:endParaRPr lang="en-US" sz="850" dirty="0"/>
          </a:p>
        </p:txBody>
      </p:sp>
      <p:sp>
        <p:nvSpPr>
          <p:cNvPr id="11" name="TextBox 10"/>
          <p:cNvSpPr txBox="1"/>
          <p:nvPr/>
        </p:nvSpPr>
        <p:spPr>
          <a:xfrm>
            <a:off x="11320272" y="6419088"/>
            <a:ext cx="384048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969EA8"/>
                </a:solidFill>
                <a:latin typeface="Aptos"/>
              </a:rPr>
              <a:t>16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7CC865D-CD58-46B9-BC48-D5026F32F7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751" t="27402" r="5066" b="10006"/>
          <a:stretch/>
        </p:blipFill>
        <p:spPr>
          <a:xfrm rot="5400000">
            <a:off x="7269670" y="1611634"/>
            <a:ext cx="4881753" cy="321945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347472"/>
          </a:xfrm>
          <a:prstGeom prst="rect">
            <a:avLst/>
          </a:prstGeom>
          <a:solidFill>
            <a:srgbClr val="005BA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84048" y="54864"/>
            <a:ext cx="292608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FFFFFF"/>
                </a:solidFill>
                <a:latin typeface="Aptos"/>
              </a:rPr>
              <a:t>河海大学  HOHAI UNIVERSITY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012680" y="54864"/>
            <a:ext cx="16459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850" b="0">
                <a:solidFill>
                  <a:srgbClr val="FFFFFF"/>
                </a:solidFill>
                <a:latin typeface="Aptos"/>
              </a:rPr>
              <a:t>References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4048" y="6492240"/>
            <a:ext cx="4754880" cy="16459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750" b="0">
                <a:solidFill>
                  <a:srgbClr val="969EA8"/>
                </a:solidFill>
                <a:latin typeface="Aptos"/>
              </a:rPr>
              <a:t>Department of Sociology · School of Public Administration · Hohai University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576072"/>
            <a:ext cx="274320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1">
                <a:solidFill>
                  <a:srgbClr val="005BA1"/>
                </a:solidFill>
                <a:latin typeface="Aptos"/>
              </a:rPr>
              <a:t>Selected References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804672"/>
            <a:ext cx="107899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500" b="1">
                <a:solidFill>
                  <a:srgbClr val="143E66"/>
                </a:solidFill>
                <a:latin typeface="Aptos"/>
              </a:rPr>
              <a:t>References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" y="1481328"/>
            <a:ext cx="256032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1">
                <a:solidFill>
                  <a:srgbClr val="005BA1"/>
                </a:solidFill>
                <a:latin typeface="Apto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32688" y="1463040"/>
            <a:ext cx="498348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19" b="0">
                <a:solidFill>
                  <a:srgbClr val="303943"/>
                </a:solidFill>
                <a:latin typeface="Aptos"/>
              </a:rPr>
              <a:t>Blumler, J. G. (1979). The role of theory in uses and gratifications studies. Communication Research, 6(1).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1792" y="2670048"/>
            <a:ext cx="256032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1">
                <a:solidFill>
                  <a:srgbClr val="005BA1"/>
                </a:solidFill>
                <a:latin typeface="Aptos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2688" y="2651760"/>
            <a:ext cx="498348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19" b="0">
                <a:solidFill>
                  <a:srgbClr val="303943"/>
                </a:solidFill>
                <a:latin typeface="Aptos"/>
              </a:rPr>
              <a:t>Hu, Y., Chen, S., Qi, D., &amp; Zhu, S. (2025). Problematic gaming and self-control among adolescents and emerging adults: A systematic review and meta-analysis. Cyberpsychology, Behavior, and Social Networking, 28(5), 301–317. https://doi.org/10.1089/cyber.2024.0537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" y="3858768"/>
            <a:ext cx="256032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1">
                <a:solidFill>
                  <a:srgbClr val="005BA1"/>
                </a:solidFill>
                <a:latin typeface="Aptos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2688" y="3840480"/>
            <a:ext cx="498348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19" b="0">
                <a:solidFill>
                  <a:srgbClr val="303943"/>
                </a:solidFill>
                <a:latin typeface="Aptos"/>
              </a:rPr>
              <a:t>Kuss, D. J., &amp; Griffiths, M. D. (2012). Internet gaming addiction: A systematic review of empirical research. International Journal of Mental Health and Addiction.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792" y="5047488"/>
            <a:ext cx="256032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1">
                <a:solidFill>
                  <a:srgbClr val="005BA1"/>
                </a:solidFill>
                <a:latin typeface="Aptos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2688" y="5029200"/>
            <a:ext cx="498348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19" b="0">
                <a:solidFill>
                  <a:srgbClr val="303943"/>
                </a:solidFill>
                <a:latin typeface="Aptos"/>
              </a:rPr>
              <a:t>Lemmens, J. S., Valkenburg, P. M., &amp; Gentile, D. A. (2015). The Internet Gaming Disorder Scale. Psychological Assessment, 27(2), 567–582.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44768" y="1481328"/>
            <a:ext cx="256032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1">
                <a:solidFill>
                  <a:srgbClr val="005BA1"/>
                </a:solidFill>
                <a:latin typeface="Aptos"/>
              </a:rPr>
              <a:t>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55664" y="1463040"/>
            <a:ext cx="498348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19" b="0">
                <a:solidFill>
                  <a:srgbClr val="303943"/>
                </a:solidFill>
                <a:latin typeface="Aptos"/>
              </a:rPr>
              <a:t>World Health Organization. (2025). Gaming disorder: ICD-11 frequently asked questions.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44768" y="2670048"/>
            <a:ext cx="256032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1">
                <a:solidFill>
                  <a:srgbClr val="005BA1"/>
                </a:solidFill>
                <a:latin typeface="Aptos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55664" y="2651760"/>
            <a:ext cx="498348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19" b="0">
                <a:solidFill>
                  <a:srgbClr val="303943"/>
                </a:solidFill>
                <a:latin typeface="Aptos"/>
              </a:rPr>
              <a:t>Wei, H., et al. (2026). Family conflict is associated with increased risk of problematic digital media use in children and adolescents: A systematic review with narrative synthesis. Adolescent Research Review, 11, 515–528. https://doi.org/10.1007/s40894-025-00274-2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44768" y="3858768"/>
            <a:ext cx="256032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1">
                <a:solidFill>
                  <a:srgbClr val="005BA1"/>
                </a:solidFill>
                <a:latin typeface="Aptos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55664" y="3840480"/>
            <a:ext cx="498348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19" b="0">
                <a:solidFill>
                  <a:srgbClr val="303943"/>
                </a:solidFill>
                <a:latin typeface="Aptos"/>
              </a:rPr>
              <a:t>Hajek, A., et al. (2026). Gaming disorder: Prevalence and association with psychosocial outcomes in the German general adult population. Addictive Behaviors Reports, 23, 100682. https://doi.org/10.1016/j.abrep.2026.100682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44768" y="5047488"/>
            <a:ext cx="256032" cy="2560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950" b="1">
                <a:solidFill>
                  <a:srgbClr val="005BA1"/>
                </a:solidFill>
                <a:latin typeface="Apto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55664" y="5029200"/>
            <a:ext cx="4983480" cy="960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19" b="0">
                <a:solidFill>
                  <a:srgbClr val="303943"/>
                </a:solidFill>
                <a:latin typeface="Aptos"/>
              </a:rPr>
              <a:t>Wu, J.-H., Wang, S.-C., &amp; Tsai, H.-H. (2010). Falling in love with online games: The uses and gratifications perspective. Computers in Human Behavior, 26(6), 1862–1871.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85800" y="6236208"/>
            <a:ext cx="10789920" cy="228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860" b="0">
                <a:solidFill>
                  <a:srgbClr val="67727E"/>
                </a:solidFill>
                <a:latin typeface="Aptos"/>
              </a:rPr>
              <a:t>Note: The conference presentation uses selected references; the full bibliography appears in the manuscript.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320272" y="6419088"/>
            <a:ext cx="384048" cy="20116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800">
                <a:solidFill>
                  <a:srgbClr val="969EA8"/>
                </a:solidFill>
                <a:latin typeface="Aptos"/>
              </a:rPr>
              <a:t>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921</TotalTime>
  <Words>1956</Words>
  <Application>Microsoft Office PowerPoint</Application>
  <PresentationFormat>Widescreen</PresentationFormat>
  <Paragraphs>318</Paragraphs>
  <Slides>16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Aptos</vt:lpstr>
      <vt:lpstr>Inter</vt:lpstr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Hohai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Problematic Online Gaming, Family Functioning, and Self-Control</dc:title>
  <dc:subject>Conference presentation</dc:subject>
  <dc:creator>Nusrat Azeema</dc:creator>
  <cp:lastModifiedBy>huipu</cp:lastModifiedBy>
  <cp:revision>12</cp:revision>
  <dcterms:created xsi:type="dcterms:W3CDTF">2026-10-12T15:04:30Z</dcterms:created>
  <dcterms:modified xsi:type="dcterms:W3CDTF">2026-10-26T02:47:42Z</dcterms:modified>
</cp:coreProperties>
</file>